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84" r:id="rId3"/>
    <p:sldId id="257" r:id="rId4"/>
    <p:sldId id="258" r:id="rId5"/>
    <p:sldId id="265" r:id="rId6"/>
    <p:sldId id="268" r:id="rId7"/>
    <p:sldId id="286" r:id="rId8"/>
    <p:sldId id="287" r:id="rId9"/>
    <p:sldId id="290" r:id="rId10"/>
    <p:sldId id="307" r:id="rId11"/>
    <p:sldId id="259" r:id="rId12"/>
    <p:sldId id="291" r:id="rId13"/>
    <p:sldId id="292" r:id="rId14"/>
    <p:sldId id="293" r:id="rId15"/>
    <p:sldId id="294" r:id="rId16"/>
    <p:sldId id="295" r:id="rId17"/>
    <p:sldId id="277" r:id="rId18"/>
    <p:sldId id="280" r:id="rId19"/>
    <p:sldId id="282" r:id="rId20"/>
    <p:sldId id="300" r:id="rId21"/>
    <p:sldId id="301" r:id="rId22"/>
    <p:sldId id="271" r:id="rId23"/>
    <p:sldId id="310" r:id="rId24"/>
    <p:sldId id="312" r:id="rId25"/>
    <p:sldId id="315" r:id="rId26"/>
    <p:sldId id="323" r:id="rId27"/>
    <p:sldId id="314" r:id="rId28"/>
    <p:sldId id="319" r:id="rId29"/>
    <p:sldId id="316" r:id="rId30"/>
    <p:sldId id="324" r:id="rId31"/>
    <p:sldId id="320" r:id="rId32"/>
    <p:sldId id="325" r:id="rId33"/>
    <p:sldId id="283" r:id="rId34"/>
    <p:sldId id="302" r:id="rId35"/>
    <p:sldId id="306" r:id="rId36"/>
    <p:sldId id="321"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40"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5D9EEC-A66F-43DB-9F14-93EC571B2E37}"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F590AB9E-79FC-4CDE-9055-7B2DD188000D}">
      <dgm:prSet/>
      <dgm:spPr/>
      <dgm:t>
        <a:bodyPr/>
        <a:lstStyle/>
        <a:p>
          <a:r>
            <a:rPr lang="en-US"/>
            <a:t>PTV CSV’s from the discover.data.vic.gov.au website</a:t>
          </a:r>
        </a:p>
      </dgm:t>
    </dgm:pt>
    <dgm:pt modelId="{49E8F8EC-DA79-4661-88F9-3CB3E27EA085}" type="parTrans" cxnId="{2E12840B-3BC1-44BC-9719-33578747C497}">
      <dgm:prSet/>
      <dgm:spPr/>
      <dgm:t>
        <a:bodyPr/>
        <a:lstStyle/>
        <a:p>
          <a:endParaRPr lang="en-US"/>
        </a:p>
      </dgm:t>
    </dgm:pt>
    <dgm:pt modelId="{3061E3D0-46B0-471B-9F13-FD61C8461C42}" type="sibTrans" cxnId="{2E12840B-3BC1-44BC-9719-33578747C497}">
      <dgm:prSet/>
      <dgm:spPr/>
      <dgm:t>
        <a:bodyPr/>
        <a:lstStyle/>
        <a:p>
          <a:endParaRPr lang="en-US"/>
        </a:p>
      </dgm:t>
    </dgm:pt>
    <dgm:pt modelId="{4B3FD853-74BD-4BF1-A9B7-46C612211FE9}">
      <dgm:prSet/>
      <dgm:spPr/>
      <dgm:t>
        <a:bodyPr/>
        <a:lstStyle/>
        <a:p>
          <a:r>
            <a:rPr lang="en-US"/>
            <a:t>Pedestrian Counting System API (City of Melbourne’s Open Data API)</a:t>
          </a:r>
        </a:p>
      </dgm:t>
    </dgm:pt>
    <dgm:pt modelId="{F1B54803-0829-447C-9869-4BF9B2A0625D}" type="parTrans" cxnId="{0F3CC938-04FD-43BC-BC1B-29718A8942A3}">
      <dgm:prSet/>
      <dgm:spPr/>
      <dgm:t>
        <a:bodyPr/>
        <a:lstStyle/>
        <a:p>
          <a:endParaRPr lang="en-US"/>
        </a:p>
      </dgm:t>
    </dgm:pt>
    <dgm:pt modelId="{5A6973B5-45ED-416E-B3BD-10B3DFD891CB}" type="sibTrans" cxnId="{0F3CC938-04FD-43BC-BC1B-29718A8942A3}">
      <dgm:prSet/>
      <dgm:spPr/>
      <dgm:t>
        <a:bodyPr/>
        <a:lstStyle/>
        <a:p>
          <a:endParaRPr lang="en-US"/>
        </a:p>
      </dgm:t>
    </dgm:pt>
    <dgm:pt modelId="{1F059936-DC6E-4F41-BB43-5BAC3629B4A6}">
      <dgm:prSet/>
      <dgm:spPr/>
      <dgm:t>
        <a:bodyPr/>
        <a:lstStyle/>
        <a:p>
          <a:r>
            <a:rPr lang="en-US"/>
            <a:t>Victorian Coronavirus Data</a:t>
          </a:r>
        </a:p>
      </dgm:t>
    </dgm:pt>
    <dgm:pt modelId="{98E573BB-B8F1-4598-B0A3-B51FADFB8EB9}" type="parTrans" cxnId="{76C1BC03-0224-44C2-B703-B3689642575F}">
      <dgm:prSet/>
      <dgm:spPr/>
      <dgm:t>
        <a:bodyPr/>
        <a:lstStyle/>
        <a:p>
          <a:endParaRPr lang="en-US"/>
        </a:p>
      </dgm:t>
    </dgm:pt>
    <dgm:pt modelId="{E3AFBFCF-074F-4BB0-90C7-CA145353A573}" type="sibTrans" cxnId="{76C1BC03-0224-44C2-B703-B3689642575F}">
      <dgm:prSet/>
      <dgm:spPr/>
      <dgm:t>
        <a:bodyPr/>
        <a:lstStyle/>
        <a:p>
          <a:endParaRPr lang="en-US"/>
        </a:p>
      </dgm:t>
    </dgm:pt>
    <dgm:pt modelId="{69C044E5-1FEA-4132-B774-5AD4B4F0296B}" type="pres">
      <dgm:prSet presAssocID="{5D5D9EEC-A66F-43DB-9F14-93EC571B2E37}" presName="linear" presStyleCnt="0">
        <dgm:presLayoutVars>
          <dgm:animLvl val="lvl"/>
          <dgm:resizeHandles val="exact"/>
        </dgm:presLayoutVars>
      </dgm:prSet>
      <dgm:spPr/>
    </dgm:pt>
    <dgm:pt modelId="{075198FF-FE1C-4EE6-B24A-344BE2F2A6DF}" type="pres">
      <dgm:prSet presAssocID="{F590AB9E-79FC-4CDE-9055-7B2DD188000D}" presName="parentText" presStyleLbl="node1" presStyleIdx="0" presStyleCnt="3">
        <dgm:presLayoutVars>
          <dgm:chMax val="0"/>
          <dgm:bulletEnabled val="1"/>
        </dgm:presLayoutVars>
      </dgm:prSet>
      <dgm:spPr/>
    </dgm:pt>
    <dgm:pt modelId="{78C750C5-B5EB-455B-812A-D84E7DAFEA39}" type="pres">
      <dgm:prSet presAssocID="{3061E3D0-46B0-471B-9F13-FD61C8461C42}" presName="spacer" presStyleCnt="0"/>
      <dgm:spPr/>
    </dgm:pt>
    <dgm:pt modelId="{462C9E02-B5E5-46D3-BCB9-EC10289BE414}" type="pres">
      <dgm:prSet presAssocID="{4B3FD853-74BD-4BF1-A9B7-46C612211FE9}" presName="parentText" presStyleLbl="node1" presStyleIdx="1" presStyleCnt="3">
        <dgm:presLayoutVars>
          <dgm:chMax val="0"/>
          <dgm:bulletEnabled val="1"/>
        </dgm:presLayoutVars>
      </dgm:prSet>
      <dgm:spPr/>
    </dgm:pt>
    <dgm:pt modelId="{2A0390B5-93A1-4FD4-9145-CC750D7A32A0}" type="pres">
      <dgm:prSet presAssocID="{5A6973B5-45ED-416E-B3BD-10B3DFD891CB}" presName="spacer" presStyleCnt="0"/>
      <dgm:spPr/>
    </dgm:pt>
    <dgm:pt modelId="{306BC289-AA08-4BDA-B55F-55E27C91803E}" type="pres">
      <dgm:prSet presAssocID="{1F059936-DC6E-4F41-BB43-5BAC3629B4A6}" presName="parentText" presStyleLbl="node1" presStyleIdx="2" presStyleCnt="3">
        <dgm:presLayoutVars>
          <dgm:chMax val="0"/>
          <dgm:bulletEnabled val="1"/>
        </dgm:presLayoutVars>
      </dgm:prSet>
      <dgm:spPr/>
    </dgm:pt>
  </dgm:ptLst>
  <dgm:cxnLst>
    <dgm:cxn modelId="{76C1BC03-0224-44C2-B703-B3689642575F}" srcId="{5D5D9EEC-A66F-43DB-9F14-93EC571B2E37}" destId="{1F059936-DC6E-4F41-BB43-5BAC3629B4A6}" srcOrd="2" destOrd="0" parTransId="{98E573BB-B8F1-4598-B0A3-B51FADFB8EB9}" sibTransId="{E3AFBFCF-074F-4BB0-90C7-CA145353A573}"/>
    <dgm:cxn modelId="{2E12840B-3BC1-44BC-9719-33578747C497}" srcId="{5D5D9EEC-A66F-43DB-9F14-93EC571B2E37}" destId="{F590AB9E-79FC-4CDE-9055-7B2DD188000D}" srcOrd="0" destOrd="0" parTransId="{49E8F8EC-DA79-4661-88F9-3CB3E27EA085}" sibTransId="{3061E3D0-46B0-471B-9F13-FD61C8461C42}"/>
    <dgm:cxn modelId="{6021DD1A-5E3A-4E3E-BEEB-27314A95594B}" type="presOf" srcId="{4B3FD853-74BD-4BF1-A9B7-46C612211FE9}" destId="{462C9E02-B5E5-46D3-BCB9-EC10289BE414}" srcOrd="0" destOrd="0" presId="urn:microsoft.com/office/officeart/2005/8/layout/vList2"/>
    <dgm:cxn modelId="{0F3CC938-04FD-43BC-BC1B-29718A8942A3}" srcId="{5D5D9EEC-A66F-43DB-9F14-93EC571B2E37}" destId="{4B3FD853-74BD-4BF1-A9B7-46C612211FE9}" srcOrd="1" destOrd="0" parTransId="{F1B54803-0829-447C-9869-4BF9B2A0625D}" sibTransId="{5A6973B5-45ED-416E-B3BD-10B3DFD891CB}"/>
    <dgm:cxn modelId="{8770A85B-D91D-454C-B7B8-B552F43FCB91}" type="presOf" srcId="{F590AB9E-79FC-4CDE-9055-7B2DD188000D}" destId="{075198FF-FE1C-4EE6-B24A-344BE2F2A6DF}" srcOrd="0" destOrd="0" presId="urn:microsoft.com/office/officeart/2005/8/layout/vList2"/>
    <dgm:cxn modelId="{B9D5D851-855F-4030-9797-FEE43D08017B}" type="presOf" srcId="{1F059936-DC6E-4F41-BB43-5BAC3629B4A6}" destId="{306BC289-AA08-4BDA-B55F-55E27C91803E}" srcOrd="0" destOrd="0" presId="urn:microsoft.com/office/officeart/2005/8/layout/vList2"/>
    <dgm:cxn modelId="{B388BD7D-831F-4031-B9DB-2B9945D0D5E0}" type="presOf" srcId="{5D5D9EEC-A66F-43DB-9F14-93EC571B2E37}" destId="{69C044E5-1FEA-4132-B774-5AD4B4F0296B}" srcOrd="0" destOrd="0" presId="urn:microsoft.com/office/officeart/2005/8/layout/vList2"/>
    <dgm:cxn modelId="{8414FA7D-2186-490C-AF7D-0F04EE2F1131}" type="presParOf" srcId="{69C044E5-1FEA-4132-B774-5AD4B4F0296B}" destId="{075198FF-FE1C-4EE6-B24A-344BE2F2A6DF}" srcOrd="0" destOrd="0" presId="urn:microsoft.com/office/officeart/2005/8/layout/vList2"/>
    <dgm:cxn modelId="{9C13E32C-31AC-4AD9-A165-84C32C4807DB}" type="presParOf" srcId="{69C044E5-1FEA-4132-B774-5AD4B4F0296B}" destId="{78C750C5-B5EB-455B-812A-D84E7DAFEA39}" srcOrd="1" destOrd="0" presId="urn:microsoft.com/office/officeart/2005/8/layout/vList2"/>
    <dgm:cxn modelId="{B179E752-3B3F-478F-AB2C-F8749B6FF8F6}" type="presParOf" srcId="{69C044E5-1FEA-4132-B774-5AD4B4F0296B}" destId="{462C9E02-B5E5-46D3-BCB9-EC10289BE414}" srcOrd="2" destOrd="0" presId="urn:microsoft.com/office/officeart/2005/8/layout/vList2"/>
    <dgm:cxn modelId="{D858E3D3-F264-4C82-8A47-20AC72DAFC76}" type="presParOf" srcId="{69C044E5-1FEA-4132-B774-5AD4B4F0296B}" destId="{2A0390B5-93A1-4FD4-9145-CC750D7A32A0}" srcOrd="3" destOrd="0" presId="urn:microsoft.com/office/officeart/2005/8/layout/vList2"/>
    <dgm:cxn modelId="{82C3BED8-A649-430C-BC13-E4900F1F2203}" type="presParOf" srcId="{69C044E5-1FEA-4132-B774-5AD4B4F0296B}" destId="{306BC289-AA08-4BDA-B55F-55E27C91803E}"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094833-AAEC-48B1-8B36-8E963E84D96C}"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2ED8988-74D1-4D99-A7B2-E04C10A121A8}">
      <dgm:prSet/>
      <dgm:spPr/>
      <dgm:t>
        <a:bodyPr/>
        <a:lstStyle/>
        <a:p>
          <a:r>
            <a:rPr lang="en-US" dirty="0"/>
            <a:t>Some of the datasets were altered a lot over the time period. For example, some of the sensor locations were not available over the whole 2018-2022 time period.</a:t>
          </a:r>
        </a:p>
      </dgm:t>
    </dgm:pt>
    <dgm:pt modelId="{44E08F2F-CCFC-4682-8B54-DEF882335678}" type="parTrans" cxnId="{0EAAEA83-BF3B-4511-B5F9-3CAE4275CCFD}">
      <dgm:prSet/>
      <dgm:spPr/>
      <dgm:t>
        <a:bodyPr/>
        <a:lstStyle/>
        <a:p>
          <a:endParaRPr lang="en-US"/>
        </a:p>
      </dgm:t>
    </dgm:pt>
    <dgm:pt modelId="{61CF98C6-11BC-4E1E-9631-750E1F8E6CEF}" type="sibTrans" cxnId="{0EAAEA83-BF3B-4511-B5F9-3CAE4275CCFD}">
      <dgm:prSet/>
      <dgm:spPr/>
      <dgm:t>
        <a:bodyPr/>
        <a:lstStyle/>
        <a:p>
          <a:endParaRPr lang="en-US"/>
        </a:p>
      </dgm:t>
    </dgm:pt>
    <dgm:pt modelId="{95C42930-5A49-4C47-9CA1-1E104D84DA11}">
      <dgm:prSet/>
      <dgm:spPr/>
      <dgm:t>
        <a:bodyPr/>
        <a:lstStyle/>
        <a:p>
          <a:r>
            <a:rPr lang="en-US"/>
            <a:t>The potential usage not tracked with fare evasion, or even with tram users accidentally not tapping on or off due to the free tram zone in Melbourne.</a:t>
          </a:r>
        </a:p>
      </dgm:t>
    </dgm:pt>
    <dgm:pt modelId="{4E249A13-72C9-4A23-AE12-CD08009D2808}" type="parTrans" cxnId="{7649E75A-456B-4298-BD6D-5AD58DED71EC}">
      <dgm:prSet/>
      <dgm:spPr/>
      <dgm:t>
        <a:bodyPr/>
        <a:lstStyle/>
        <a:p>
          <a:endParaRPr lang="en-US"/>
        </a:p>
      </dgm:t>
    </dgm:pt>
    <dgm:pt modelId="{AE50E7EF-5FF7-4273-8F56-4E12DF31A6A9}" type="sibTrans" cxnId="{7649E75A-456B-4298-BD6D-5AD58DED71EC}">
      <dgm:prSet/>
      <dgm:spPr/>
      <dgm:t>
        <a:bodyPr/>
        <a:lstStyle/>
        <a:p>
          <a:endParaRPr lang="en-US"/>
        </a:p>
      </dgm:t>
    </dgm:pt>
    <dgm:pt modelId="{C40461FC-0CCF-4014-AE76-AA95F84B6769}">
      <dgm:prSet/>
      <dgm:spPr/>
      <dgm:t>
        <a:bodyPr/>
        <a:lstStyle/>
        <a:p>
          <a:r>
            <a:rPr lang="en-AU"/>
            <a:t>Covid cases not being tracked due to people avoiding testing facilities or not reporting positive testing.</a:t>
          </a:r>
          <a:endParaRPr lang="en-US"/>
        </a:p>
      </dgm:t>
    </dgm:pt>
    <dgm:pt modelId="{247EA542-1562-4FC2-9B02-259C44159F66}" type="parTrans" cxnId="{5A2D44FF-9B8D-4D61-9519-C9759C711ACD}">
      <dgm:prSet/>
      <dgm:spPr/>
      <dgm:t>
        <a:bodyPr/>
        <a:lstStyle/>
        <a:p>
          <a:endParaRPr lang="en-US"/>
        </a:p>
      </dgm:t>
    </dgm:pt>
    <dgm:pt modelId="{7D00C7A1-18D7-4EFB-9EBD-F93CF94915FF}" type="sibTrans" cxnId="{5A2D44FF-9B8D-4D61-9519-C9759C711ACD}">
      <dgm:prSet/>
      <dgm:spPr/>
      <dgm:t>
        <a:bodyPr/>
        <a:lstStyle/>
        <a:p>
          <a:endParaRPr lang="en-US"/>
        </a:p>
      </dgm:t>
    </dgm:pt>
    <dgm:pt modelId="{2602001C-2F1C-4D74-A8E2-8C985B3B44BF}">
      <dgm:prSet/>
      <dgm:spPr/>
      <dgm:t>
        <a:bodyPr/>
        <a:lstStyle/>
        <a:p>
          <a:r>
            <a:rPr lang="en-AU"/>
            <a:t>There are other reasons outside of COVID and lockdowns that could cause people to not use public transport or shift from a train to a bus such as all the works being done on level crossings. Availability of these services is not always reliable.</a:t>
          </a:r>
          <a:endParaRPr lang="en-US"/>
        </a:p>
      </dgm:t>
    </dgm:pt>
    <dgm:pt modelId="{EB25DF6B-E3F3-438A-9875-1594CC0B7663}" type="parTrans" cxnId="{EC5967DA-A503-4B46-9159-5F934F1A39E1}">
      <dgm:prSet/>
      <dgm:spPr/>
      <dgm:t>
        <a:bodyPr/>
        <a:lstStyle/>
        <a:p>
          <a:endParaRPr lang="en-US"/>
        </a:p>
      </dgm:t>
    </dgm:pt>
    <dgm:pt modelId="{3684403F-FEC8-4D56-8CFB-CFA42187DEEC}" type="sibTrans" cxnId="{EC5967DA-A503-4B46-9159-5F934F1A39E1}">
      <dgm:prSet/>
      <dgm:spPr/>
      <dgm:t>
        <a:bodyPr/>
        <a:lstStyle/>
        <a:p>
          <a:endParaRPr lang="en-US"/>
        </a:p>
      </dgm:t>
    </dgm:pt>
    <dgm:pt modelId="{335400E7-2330-4994-A397-FAF571706FF1}" type="pres">
      <dgm:prSet presAssocID="{86094833-AAEC-48B1-8B36-8E963E84D96C}" presName="root" presStyleCnt="0">
        <dgm:presLayoutVars>
          <dgm:dir/>
          <dgm:resizeHandles val="exact"/>
        </dgm:presLayoutVars>
      </dgm:prSet>
      <dgm:spPr/>
    </dgm:pt>
    <dgm:pt modelId="{FA43854D-D7EF-4B74-9E67-5F93F0A4C5B1}" type="pres">
      <dgm:prSet presAssocID="{86094833-AAEC-48B1-8B36-8E963E84D96C}" presName="container" presStyleCnt="0">
        <dgm:presLayoutVars>
          <dgm:dir/>
          <dgm:resizeHandles val="exact"/>
        </dgm:presLayoutVars>
      </dgm:prSet>
      <dgm:spPr/>
    </dgm:pt>
    <dgm:pt modelId="{71019170-DACD-495D-80F5-E496CA90E02C}" type="pres">
      <dgm:prSet presAssocID="{B2ED8988-74D1-4D99-A7B2-E04C10A121A8}" presName="compNode" presStyleCnt="0"/>
      <dgm:spPr/>
    </dgm:pt>
    <dgm:pt modelId="{1ED1BB78-721D-458B-9FC5-6B8D6421FBD5}" type="pres">
      <dgm:prSet presAssocID="{B2ED8988-74D1-4D99-A7B2-E04C10A121A8}" presName="iconBgRect" presStyleLbl="bgShp" presStyleIdx="0" presStyleCnt="4"/>
      <dgm:spPr/>
    </dgm:pt>
    <dgm:pt modelId="{C84665E5-52AC-48E2-BAB3-C1F7B2193CD5}" type="pres">
      <dgm:prSet presAssocID="{B2ED8988-74D1-4D99-A7B2-E04C10A121A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7E31C425-9D3E-44B6-93FB-E3980A984BE8}" type="pres">
      <dgm:prSet presAssocID="{B2ED8988-74D1-4D99-A7B2-E04C10A121A8}" presName="spaceRect" presStyleCnt="0"/>
      <dgm:spPr/>
    </dgm:pt>
    <dgm:pt modelId="{490D1599-6BB0-4A30-862E-5329CED6C530}" type="pres">
      <dgm:prSet presAssocID="{B2ED8988-74D1-4D99-A7B2-E04C10A121A8}" presName="textRect" presStyleLbl="revTx" presStyleIdx="0" presStyleCnt="4">
        <dgm:presLayoutVars>
          <dgm:chMax val="1"/>
          <dgm:chPref val="1"/>
        </dgm:presLayoutVars>
      </dgm:prSet>
      <dgm:spPr/>
    </dgm:pt>
    <dgm:pt modelId="{1A3A6697-A3AD-42DA-9C6B-3BA6E75F4A84}" type="pres">
      <dgm:prSet presAssocID="{61CF98C6-11BC-4E1E-9631-750E1F8E6CEF}" presName="sibTrans" presStyleLbl="sibTrans2D1" presStyleIdx="0" presStyleCnt="0"/>
      <dgm:spPr/>
    </dgm:pt>
    <dgm:pt modelId="{82A3CED1-7F80-409E-8DDD-73709A08ED59}" type="pres">
      <dgm:prSet presAssocID="{95C42930-5A49-4C47-9CA1-1E104D84DA11}" presName="compNode" presStyleCnt="0"/>
      <dgm:spPr/>
    </dgm:pt>
    <dgm:pt modelId="{22A7C162-F6D4-4744-BC67-0863C3D43854}" type="pres">
      <dgm:prSet presAssocID="{95C42930-5A49-4C47-9CA1-1E104D84DA11}" presName="iconBgRect" presStyleLbl="bgShp" presStyleIdx="1" presStyleCnt="4"/>
      <dgm:spPr/>
    </dgm:pt>
    <dgm:pt modelId="{66ACEDB1-1CAB-4214-9ABA-769ABB51F9D7}" type="pres">
      <dgm:prSet presAssocID="{95C42930-5A49-4C47-9CA1-1E104D84DA1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reetcar"/>
        </a:ext>
      </dgm:extLst>
    </dgm:pt>
    <dgm:pt modelId="{00C0537F-A24B-4F65-B397-D2B2F3900557}" type="pres">
      <dgm:prSet presAssocID="{95C42930-5A49-4C47-9CA1-1E104D84DA11}" presName="spaceRect" presStyleCnt="0"/>
      <dgm:spPr/>
    </dgm:pt>
    <dgm:pt modelId="{11D8E4B5-923B-4BA3-A3B5-5BB6E87B719A}" type="pres">
      <dgm:prSet presAssocID="{95C42930-5A49-4C47-9CA1-1E104D84DA11}" presName="textRect" presStyleLbl="revTx" presStyleIdx="1" presStyleCnt="4">
        <dgm:presLayoutVars>
          <dgm:chMax val="1"/>
          <dgm:chPref val="1"/>
        </dgm:presLayoutVars>
      </dgm:prSet>
      <dgm:spPr/>
    </dgm:pt>
    <dgm:pt modelId="{A8CC12D6-9833-49D4-A45F-E2CC15A82B36}" type="pres">
      <dgm:prSet presAssocID="{AE50E7EF-5FF7-4273-8F56-4E12DF31A6A9}" presName="sibTrans" presStyleLbl="sibTrans2D1" presStyleIdx="0" presStyleCnt="0"/>
      <dgm:spPr/>
    </dgm:pt>
    <dgm:pt modelId="{086A72E7-5E8B-4CD5-B943-18A92D350B6C}" type="pres">
      <dgm:prSet presAssocID="{C40461FC-0CCF-4014-AE76-AA95F84B6769}" presName="compNode" presStyleCnt="0"/>
      <dgm:spPr/>
    </dgm:pt>
    <dgm:pt modelId="{20664EDC-FDC2-448E-8215-0162A21B347A}" type="pres">
      <dgm:prSet presAssocID="{C40461FC-0CCF-4014-AE76-AA95F84B6769}" presName="iconBgRect" presStyleLbl="bgShp" presStyleIdx="2" presStyleCnt="4"/>
      <dgm:spPr/>
    </dgm:pt>
    <dgm:pt modelId="{2B8A762E-B3EF-4155-AAAB-CFE9762B407B}" type="pres">
      <dgm:prSet presAssocID="{C40461FC-0CCF-4014-AE76-AA95F84B676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2CFF3E63-27F7-4BAB-A3D2-9651CDFE79F9}" type="pres">
      <dgm:prSet presAssocID="{C40461FC-0CCF-4014-AE76-AA95F84B6769}" presName="spaceRect" presStyleCnt="0"/>
      <dgm:spPr/>
    </dgm:pt>
    <dgm:pt modelId="{68162FC1-412B-4A45-8353-C2C988A839AD}" type="pres">
      <dgm:prSet presAssocID="{C40461FC-0CCF-4014-AE76-AA95F84B6769}" presName="textRect" presStyleLbl="revTx" presStyleIdx="2" presStyleCnt="4">
        <dgm:presLayoutVars>
          <dgm:chMax val="1"/>
          <dgm:chPref val="1"/>
        </dgm:presLayoutVars>
      </dgm:prSet>
      <dgm:spPr/>
    </dgm:pt>
    <dgm:pt modelId="{C0DB9C84-06FE-48BB-8B93-08920F171585}" type="pres">
      <dgm:prSet presAssocID="{7D00C7A1-18D7-4EFB-9EBD-F93CF94915FF}" presName="sibTrans" presStyleLbl="sibTrans2D1" presStyleIdx="0" presStyleCnt="0"/>
      <dgm:spPr/>
    </dgm:pt>
    <dgm:pt modelId="{0700D54F-C85D-4412-A54D-25E2D2E65C26}" type="pres">
      <dgm:prSet presAssocID="{2602001C-2F1C-4D74-A8E2-8C985B3B44BF}" presName="compNode" presStyleCnt="0"/>
      <dgm:spPr/>
    </dgm:pt>
    <dgm:pt modelId="{DAF6EE8D-0617-4663-8528-FFD00BC2667F}" type="pres">
      <dgm:prSet presAssocID="{2602001C-2F1C-4D74-A8E2-8C985B3B44BF}" presName="iconBgRect" presStyleLbl="bgShp" presStyleIdx="3" presStyleCnt="4"/>
      <dgm:spPr/>
    </dgm:pt>
    <dgm:pt modelId="{1DEE370F-F05C-44BF-B791-5F067C7F732E}" type="pres">
      <dgm:prSet presAssocID="{2602001C-2F1C-4D74-A8E2-8C985B3B44B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rain"/>
        </a:ext>
      </dgm:extLst>
    </dgm:pt>
    <dgm:pt modelId="{64E442AC-A2C3-4FA8-93C7-61F66CA5B43F}" type="pres">
      <dgm:prSet presAssocID="{2602001C-2F1C-4D74-A8E2-8C985B3B44BF}" presName="spaceRect" presStyleCnt="0"/>
      <dgm:spPr/>
    </dgm:pt>
    <dgm:pt modelId="{5612F776-88B2-4AD4-9E38-121BC0EF24C2}" type="pres">
      <dgm:prSet presAssocID="{2602001C-2F1C-4D74-A8E2-8C985B3B44BF}" presName="textRect" presStyleLbl="revTx" presStyleIdx="3" presStyleCnt="4">
        <dgm:presLayoutVars>
          <dgm:chMax val="1"/>
          <dgm:chPref val="1"/>
        </dgm:presLayoutVars>
      </dgm:prSet>
      <dgm:spPr/>
    </dgm:pt>
  </dgm:ptLst>
  <dgm:cxnLst>
    <dgm:cxn modelId="{E014B505-5551-41E1-80F5-DF2A629323A1}" type="presOf" srcId="{C40461FC-0CCF-4014-AE76-AA95F84B6769}" destId="{68162FC1-412B-4A45-8353-C2C988A839AD}" srcOrd="0" destOrd="0" presId="urn:microsoft.com/office/officeart/2018/2/layout/IconCircleList"/>
    <dgm:cxn modelId="{A570D65F-73D8-4925-8E13-4118C060B4E7}" type="presOf" srcId="{61CF98C6-11BC-4E1E-9631-750E1F8E6CEF}" destId="{1A3A6697-A3AD-42DA-9C6B-3BA6E75F4A84}" srcOrd="0" destOrd="0" presId="urn:microsoft.com/office/officeart/2018/2/layout/IconCircleList"/>
    <dgm:cxn modelId="{FB874F47-A80B-429D-8C86-3E8C1D067997}" type="presOf" srcId="{AE50E7EF-5FF7-4273-8F56-4E12DF31A6A9}" destId="{A8CC12D6-9833-49D4-A45F-E2CC15A82B36}" srcOrd="0" destOrd="0" presId="urn:microsoft.com/office/officeart/2018/2/layout/IconCircleList"/>
    <dgm:cxn modelId="{61459774-40F8-42C8-9239-5A37A2A26CDD}" type="presOf" srcId="{2602001C-2F1C-4D74-A8E2-8C985B3B44BF}" destId="{5612F776-88B2-4AD4-9E38-121BC0EF24C2}" srcOrd="0" destOrd="0" presId="urn:microsoft.com/office/officeart/2018/2/layout/IconCircleList"/>
    <dgm:cxn modelId="{EE537558-FE4C-4C91-81E6-16C9B6AB75A9}" type="presOf" srcId="{95C42930-5A49-4C47-9CA1-1E104D84DA11}" destId="{11D8E4B5-923B-4BA3-A3B5-5BB6E87B719A}" srcOrd="0" destOrd="0" presId="urn:microsoft.com/office/officeart/2018/2/layout/IconCircleList"/>
    <dgm:cxn modelId="{7649E75A-456B-4298-BD6D-5AD58DED71EC}" srcId="{86094833-AAEC-48B1-8B36-8E963E84D96C}" destId="{95C42930-5A49-4C47-9CA1-1E104D84DA11}" srcOrd="1" destOrd="0" parTransId="{4E249A13-72C9-4A23-AE12-CD08009D2808}" sibTransId="{AE50E7EF-5FF7-4273-8F56-4E12DF31A6A9}"/>
    <dgm:cxn modelId="{0EAAEA83-BF3B-4511-B5F9-3CAE4275CCFD}" srcId="{86094833-AAEC-48B1-8B36-8E963E84D96C}" destId="{B2ED8988-74D1-4D99-A7B2-E04C10A121A8}" srcOrd="0" destOrd="0" parTransId="{44E08F2F-CCFC-4682-8B54-DEF882335678}" sibTransId="{61CF98C6-11BC-4E1E-9631-750E1F8E6CEF}"/>
    <dgm:cxn modelId="{AFDA0A8D-6B69-4BF9-9931-66ED25D87ECB}" type="presOf" srcId="{B2ED8988-74D1-4D99-A7B2-E04C10A121A8}" destId="{490D1599-6BB0-4A30-862E-5329CED6C530}" srcOrd="0" destOrd="0" presId="urn:microsoft.com/office/officeart/2018/2/layout/IconCircleList"/>
    <dgm:cxn modelId="{0B4CA4A5-B19B-4CEF-AD93-7D889A527A46}" type="presOf" srcId="{86094833-AAEC-48B1-8B36-8E963E84D96C}" destId="{335400E7-2330-4994-A397-FAF571706FF1}" srcOrd="0" destOrd="0" presId="urn:microsoft.com/office/officeart/2018/2/layout/IconCircleList"/>
    <dgm:cxn modelId="{41AE7CB0-F2AC-4920-BC1E-BCC7386A5B0C}" type="presOf" srcId="{7D00C7A1-18D7-4EFB-9EBD-F93CF94915FF}" destId="{C0DB9C84-06FE-48BB-8B93-08920F171585}" srcOrd="0" destOrd="0" presId="urn:microsoft.com/office/officeart/2018/2/layout/IconCircleList"/>
    <dgm:cxn modelId="{EC5967DA-A503-4B46-9159-5F934F1A39E1}" srcId="{86094833-AAEC-48B1-8B36-8E963E84D96C}" destId="{2602001C-2F1C-4D74-A8E2-8C985B3B44BF}" srcOrd="3" destOrd="0" parTransId="{EB25DF6B-E3F3-438A-9875-1594CC0B7663}" sibTransId="{3684403F-FEC8-4D56-8CFB-CFA42187DEEC}"/>
    <dgm:cxn modelId="{5A2D44FF-9B8D-4D61-9519-C9759C711ACD}" srcId="{86094833-AAEC-48B1-8B36-8E963E84D96C}" destId="{C40461FC-0CCF-4014-AE76-AA95F84B6769}" srcOrd="2" destOrd="0" parTransId="{247EA542-1562-4FC2-9B02-259C44159F66}" sibTransId="{7D00C7A1-18D7-4EFB-9EBD-F93CF94915FF}"/>
    <dgm:cxn modelId="{077AA281-A7D6-496D-826F-66DBB81214B1}" type="presParOf" srcId="{335400E7-2330-4994-A397-FAF571706FF1}" destId="{FA43854D-D7EF-4B74-9E67-5F93F0A4C5B1}" srcOrd="0" destOrd="0" presId="urn:microsoft.com/office/officeart/2018/2/layout/IconCircleList"/>
    <dgm:cxn modelId="{6907ADCE-ECD2-49DE-9DCD-1460CAA05FBE}" type="presParOf" srcId="{FA43854D-D7EF-4B74-9E67-5F93F0A4C5B1}" destId="{71019170-DACD-495D-80F5-E496CA90E02C}" srcOrd="0" destOrd="0" presId="urn:microsoft.com/office/officeart/2018/2/layout/IconCircleList"/>
    <dgm:cxn modelId="{F88CA6F1-D5BB-4224-811D-E20D8F28DF4F}" type="presParOf" srcId="{71019170-DACD-495D-80F5-E496CA90E02C}" destId="{1ED1BB78-721D-458B-9FC5-6B8D6421FBD5}" srcOrd="0" destOrd="0" presId="urn:microsoft.com/office/officeart/2018/2/layout/IconCircleList"/>
    <dgm:cxn modelId="{8E0B476B-0A4F-4518-9E56-2746B272ED3E}" type="presParOf" srcId="{71019170-DACD-495D-80F5-E496CA90E02C}" destId="{C84665E5-52AC-48E2-BAB3-C1F7B2193CD5}" srcOrd="1" destOrd="0" presId="urn:microsoft.com/office/officeart/2018/2/layout/IconCircleList"/>
    <dgm:cxn modelId="{BDFFF3CA-67DD-4515-BAE3-2B0B1FB241EB}" type="presParOf" srcId="{71019170-DACD-495D-80F5-E496CA90E02C}" destId="{7E31C425-9D3E-44B6-93FB-E3980A984BE8}" srcOrd="2" destOrd="0" presId="urn:microsoft.com/office/officeart/2018/2/layout/IconCircleList"/>
    <dgm:cxn modelId="{A4FF1585-C321-4264-8725-676343639F8F}" type="presParOf" srcId="{71019170-DACD-495D-80F5-E496CA90E02C}" destId="{490D1599-6BB0-4A30-862E-5329CED6C530}" srcOrd="3" destOrd="0" presId="urn:microsoft.com/office/officeart/2018/2/layout/IconCircleList"/>
    <dgm:cxn modelId="{40D959D3-7D1F-4369-AB7D-09300802F7B5}" type="presParOf" srcId="{FA43854D-D7EF-4B74-9E67-5F93F0A4C5B1}" destId="{1A3A6697-A3AD-42DA-9C6B-3BA6E75F4A84}" srcOrd="1" destOrd="0" presId="urn:microsoft.com/office/officeart/2018/2/layout/IconCircleList"/>
    <dgm:cxn modelId="{CDE1ED5C-0EC7-49C3-83A1-03454EEE6C25}" type="presParOf" srcId="{FA43854D-D7EF-4B74-9E67-5F93F0A4C5B1}" destId="{82A3CED1-7F80-409E-8DDD-73709A08ED59}" srcOrd="2" destOrd="0" presId="urn:microsoft.com/office/officeart/2018/2/layout/IconCircleList"/>
    <dgm:cxn modelId="{8578A56B-B710-40C2-B157-C1A0DE5D3C5C}" type="presParOf" srcId="{82A3CED1-7F80-409E-8DDD-73709A08ED59}" destId="{22A7C162-F6D4-4744-BC67-0863C3D43854}" srcOrd="0" destOrd="0" presId="urn:microsoft.com/office/officeart/2018/2/layout/IconCircleList"/>
    <dgm:cxn modelId="{79B8B3A5-40D8-4F4A-AEB6-C1FE484229E4}" type="presParOf" srcId="{82A3CED1-7F80-409E-8DDD-73709A08ED59}" destId="{66ACEDB1-1CAB-4214-9ABA-769ABB51F9D7}" srcOrd="1" destOrd="0" presId="urn:microsoft.com/office/officeart/2018/2/layout/IconCircleList"/>
    <dgm:cxn modelId="{674BA97D-D14E-4D5B-AC1E-CE569D1FA3AE}" type="presParOf" srcId="{82A3CED1-7F80-409E-8DDD-73709A08ED59}" destId="{00C0537F-A24B-4F65-B397-D2B2F3900557}" srcOrd="2" destOrd="0" presId="urn:microsoft.com/office/officeart/2018/2/layout/IconCircleList"/>
    <dgm:cxn modelId="{18646250-4395-4C07-9A1A-C97230CF94E1}" type="presParOf" srcId="{82A3CED1-7F80-409E-8DDD-73709A08ED59}" destId="{11D8E4B5-923B-4BA3-A3B5-5BB6E87B719A}" srcOrd="3" destOrd="0" presId="urn:microsoft.com/office/officeart/2018/2/layout/IconCircleList"/>
    <dgm:cxn modelId="{5CB4C725-5852-4BB6-87DB-3FB0A33A9698}" type="presParOf" srcId="{FA43854D-D7EF-4B74-9E67-5F93F0A4C5B1}" destId="{A8CC12D6-9833-49D4-A45F-E2CC15A82B36}" srcOrd="3" destOrd="0" presId="urn:microsoft.com/office/officeart/2018/2/layout/IconCircleList"/>
    <dgm:cxn modelId="{3212470D-24FC-4546-AC84-1CC23CBFCEC1}" type="presParOf" srcId="{FA43854D-D7EF-4B74-9E67-5F93F0A4C5B1}" destId="{086A72E7-5E8B-4CD5-B943-18A92D350B6C}" srcOrd="4" destOrd="0" presId="urn:microsoft.com/office/officeart/2018/2/layout/IconCircleList"/>
    <dgm:cxn modelId="{B8091CFB-3D5F-4866-B215-217256B5CA0B}" type="presParOf" srcId="{086A72E7-5E8B-4CD5-B943-18A92D350B6C}" destId="{20664EDC-FDC2-448E-8215-0162A21B347A}" srcOrd="0" destOrd="0" presId="urn:microsoft.com/office/officeart/2018/2/layout/IconCircleList"/>
    <dgm:cxn modelId="{B8D1589C-232C-434C-AF9B-036231E7365B}" type="presParOf" srcId="{086A72E7-5E8B-4CD5-B943-18A92D350B6C}" destId="{2B8A762E-B3EF-4155-AAAB-CFE9762B407B}" srcOrd="1" destOrd="0" presId="urn:microsoft.com/office/officeart/2018/2/layout/IconCircleList"/>
    <dgm:cxn modelId="{738F0ECA-3151-4915-8DC5-78B676F5CE38}" type="presParOf" srcId="{086A72E7-5E8B-4CD5-B943-18A92D350B6C}" destId="{2CFF3E63-27F7-4BAB-A3D2-9651CDFE79F9}" srcOrd="2" destOrd="0" presId="urn:microsoft.com/office/officeart/2018/2/layout/IconCircleList"/>
    <dgm:cxn modelId="{564C5318-6D3A-467C-9DEE-F733875FA9DC}" type="presParOf" srcId="{086A72E7-5E8B-4CD5-B943-18A92D350B6C}" destId="{68162FC1-412B-4A45-8353-C2C988A839AD}" srcOrd="3" destOrd="0" presId="urn:microsoft.com/office/officeart/2018/2/layout/IconCircleList"/>
    <dgm:cxn modelId="{9C7D4E86-D608-4CCA-9008-484B794B2C92}" type="presParOf" srcId="{FA43854D-D7EF-4B74-9E67-5F93F0A4C5B1}" destId="{C0DB9C84-06FE-48BB-8B93-08920F171585}" srcOrd="5" destOrd="0" presId="urn:microsoft.com/office/officeart/2018/2/layout/IconCircleList"/>
    <dgm:cxn modelId="{CE12EE03-F7A9-46D0-8660-0D09C197E8FA}" type="presParOf" srcId="{FA43854D-D7EF-4B74-9E67-5F93F0A4C5B1}" destId="{0700D54F-C85D-4412-A54D-25E2D2E65C26}" srcOrd="6" destOrd="0" presId="urn:microsoft.com/office/officeart/2018/2/layout/IconCircleList"/>
    <dgm:cxn modelId="{E153E7BA-867C-4EAF-9DF2-DEF2940B4184}" type="presParOf" srcId="{0700D54F-C85D-4412-A54D-25E2D2E65C26}" destId="{DAF6EE8D-0617-4663-8528-FFD00BC2667F}" srcOrd="0" destOrd="0" presId="urn:microsoft.com/office/officeart/2018/2/layout/IconCircleList"/>
    <dgm:cxn modelId="{4DE4C405-328D-451D-A03A-5C4EEEC01A2D}" type="presParOf" srcId="{0700D54F-C85D-4412-A54D-25E2D2E65C26}" destId="{1DEE370F-F05C-44BF-B791-5F067C7F732E}" srcOrd="1" destOrd="0" presId="urn:microsoft.com/office/officeart/2018/2/layout/IconCircleList"/>
    <dgm:cxn modelId="{3A58555D-D09D-44DE-B6DA-4E850091F097}" type="presParOf" srcId="{0700D54F-C85D-4412-A54D-25E2D2E65C26}" destId="{64E442AC-A2C3-4FA8-93C7-61F66CA5B43F}" srcOrd="2" destOrd="0" presId="urn:microsoft.com/office/officeart/2018/2/layout/IconCircleList"/>
    <dgm:cxn modelId="{1A883024-FC15-4583-A68D-36B8930F0983}" type="presParOf" srcId="{0700D54F-C85D-4412-A54D-25E2D2E65C26}" destId="{5612F776-88B2-4AD4-9E38-121BC0EF24C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5198FF-FE1C-4EE6-B24A-344BE2F2A6DF}">
      <dsp:nvSpPr>
        <dsp:cNvPr id="0" name=""/>
        <dsp:cNvSpPr/>
      </dsp:nvSpPr>
      <dsp:spPr>
        <a:xfrm>
          <a:off x="0" y="15934"/>
          <a:ext cx="10820400" cy="1112304"/>
        </a:xfrm>
        <a:prstGeom prst="roundRect">
          <a:avLst/>
        </a:prstGeom>
        <a:gradFill rotWithShape="0">
          <a:gsLst>
            <a:gs pos="0">
              <a:schemeClr val="accent5">
                <a:hueOff val="0"/>
                <a:satOff val="0"/>
                <a:lumOff val="0"/>
                <a:alphaOff val="0"/>
                <a:tint val="96000"/>
                <a:satMod val="100000"/>
                <a:lumMod val="104000"/>
              </a:schemeClr>
            </a:gs>
            <a:gs pos="78000">
              <a:schemeClr val="accent5">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PTV CSV’s from the discover.data.vic.gov.au website</a:t>
          </a:r>
        </a:p>
      </dsp:txBody>
      <dsp:txXfrm>
        <a:off x="54298" y="70232"/>
        <a:ext cx="10711804" cy="1003708"/>
      </dsp:txXfrm>
    </dsp:sp>
    <dsp:sp modelId="{462C9E02-B5E5-46D3-BCB9-EC10289BE414}">
      <dsp:nvSpPr>
        <dsp:cNvPr id="0" name=""/>
        <dsp:cNvSpPr/>
      </dsp:nvSpPr>
      <dsp:spPr>
        <a:xfrm>
          <a:off x="0" y="1208878"/>
          <a:ext cx="10820400" cy="1112304"/>
        </a:xfrm>
        <a:prstGeom prst="roundRect">
          <a:avLst/>
        </a:prstGeom>
        <a:gradFill rotWithShape="0">
          <a:gsLst>
            <a:gs pos="0">
              <a:schemeClr val="accent5">
                <a:hueOff val="1163773"/>
                <a:satOff val="3877"/>
                <a:lumOff val="4412"/>
                <a:alphaOff val="0"/>
                <a:tint val="96000"/>
                <a:satMod val="100000"/>
                <a:lumMod val="104000"/>
              </a:schemeClr>
            </a:gs>
            <a:gs pos="78000">
              <a:schemeClr val="accent5">
                <a:hueOff val="1163773"/>
                <a:satOff val="3877"/>
                <a:lumOff val="4412"/>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Pedestrian Counting System API (City of Melbourne’s Open Data API)</a:t>
          </a:r>
        </a:p>
      </dsp:txBody>
      <dsp:txXfrm>
        <a:off x="54298" y="1263176"/>
        <a:ext cx="10711804" cy="1003708"/>
      </dsp:txXfrm>
    </dsp:sp>
    <dsp:sp modelId="{306BC289-AA08-4BDA-B55F-55E27C91803E}">
      <dsp:nvSpPr>
        <dsp:cNvPr id="0" name=""/>
        <dsp:cNvSpPr/>
      </dsp:nvSpPr>
      <dsp:spPr>
        <a:xfrm>
          <a:off x="0" y="2401823"/>
          <a:ext cx="10820400" cy="1112304"/>
        </a:xfrm>
        <a:prstGeom prst="roundRect">
          <a:avLst/>
        </a:prstGeom>
        <a:gradFill rotWithShape="0">
          <a:gsLst>
            <a:gs pos="0">
              <a:schemeClr val="accent5">
                <a:hueOff val="2327545"/>
                <a:satOff val="7755"/>
                <a:lumOff val="8823"/>
                <a:alphaOff val="0"/>
                <a:tint val="96000"/>
                <a:satMod val="100000"/>
                <a:lumMod val="104000"/>
              </a:schemeClr>
            </a:gs>
            <a:gs pos="78000">
              <a:schemeClr val="accent5">
                <a:hueOff val="2327545"/>
                <a:satOff val="7755"/>
                <a:lumOff val="8823"/>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Victorian Coronavirus Data</a:t>
          </a:r>
        </a:p>
      </dsp:txBody>
      <dsp:txXfrm>
        <a:off x="54298" y="2456121"/>
        <a:ext cx="10711804" cy="10037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D1BB78-721D-458B-9FC5-6B8D6421FBD5}">
      <dsp:nvSpPr>
        <dsp:cNvPr id="0" name=""/>
        <dsp:cNvSpPr/>
      </dsp:nvSpPr>
      <dsp:spPr>
        <a:xfrm>
          <a:off x="264008" y="102390"/>
          <a:ext cx="1362585" cy="136258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4665E5-52AC-48E2-BAB3-C1F7B2193CD5}">
      <dsp:nvSpPr>
        <dsp:cNvPr id="0" name=""/>
        <dsp:cNvSpPr/>
      </dsp:nvSpPr>
      <dsp:spPr>
        <a:xfrm>
          <a:off x="550151" y="388533"/>
          <a:ext cx="790299" cy="7902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90D1599-6BB0-4A30-862E-5329CED6C530}">
      <dsp:nvSpPr>
        <dsp:cNvPr id="0" name=""/>
        <dsp:cNvSpPr/>
      </dsp:nvSpPr>
      <dsp:spPr>
        <a:xfrm>
          <a:off x="1918575" y="102390"/>
          <a:ext cx="3211807" cy="1362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dirty="0"/>
            <a:t>Some of the datasets were altered a lot over the time period. For example, some of the sensor locations were not available over the whole 2018-2022 time period.</a:t>
          </a:r>
        </a:p>
      </dsp:txBody>
      <dsp:txXfrm>
        <a:off x="1918575" y="102390"/>
        <a:ext cx="3211807" cy="1362585"/>
      </dsp:txXfrm>
    </dsp:sp>
    <dsp:sp modelId="{22A7C162-F6D4-4744-BC67-0863C3D43854}">
      <dsp:nvSpPr>
        <dsp:cNvPr id="0" name=""/>
        <dsp:cNvSpPr/>
      </dsp:nvSpPr>
      <dsp:spPr>
        <a:xfrm>
          <a:off x="5690016" y="102390"/>
          <a:ext cx="1362585" cy="136258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ACEDB1-1CAB-4214-9ABA-769ABB51F9D7}">
      <dsp:nvSpPr>
        <dsp:cNvPr id="0" name=""/>
        <dsp:cNvSpPr/>
      </dsp:nvSpPr>
      <dsp:spPr>
        <a:xfrm>
          <a:off x="5976159" y="388533"/>
          <a:ext cx="790299" cy="7902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D8E4B5-923B-4BA3-A3B5-5BB6E87B719A}">
      <dsp:nvSpPr>
        <dsp:cNvPr id="0" name=""/>
        <dsp:cNvSpPr/>
      </dsp:nvSpPr>
      <dsp:spPr>
        <a:xfrm>
          <a:off x="7344584" y="102390"/>
          <a:ext cx="3211807" cy="1362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a:t>The potential usage not tracked with fare evasion, or even with tram users accidentally not tapping on or off due to the free tram zone in Melbourne.</a:t>
          </a:r>
        </a:p>
      </dsp:txBody>
      <dsp:txXfrm>
        <a:off x="7344584" y="102390"/>
        <a:ext cx="3211807" cy="1362585"/>
      </dsp:txXfrm>
    </dsp:sp>
    <dsp:sp modelId="{20664EDC-FDC2-448E-8215-0162A21B347A}">
      <dsp:nvSpPr>
        <dsp:cNvPr id="0" name=""/>
        <dsp:cNvSpPr/>
      </dsp:nvSpPr>
      <dsp:spPr>
        <a:xfrm>
          <a:off x="264008" y="2065086"/>
          <a:ext cx="1362585" cy="136258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8A762E-B3EF-4155-AAAB-CFE9762B407B}">
      <dsp:nvSpPr>
        <dsp:cNvPr id="0" name=""/>
        <dsp:cNvSpPr/>
      </dsp:nvSpPr>
      <dsp:spPr>
        <a:xfrm>
          <a:off x="550151" y="2351229"/>
          <a:ext cx="790299" cy="7902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8162FC1-412B-4A45-8353-C2C988A839AD}">
      <dsp:nvSpPr>
        <dsp:cNvPr id="0" name=""/>
        <dsp:cNvSpPr/>
      </dsp:nvSpPr>
      <dsp:spPr>
        <a:xfrm>
          <a:off x="1918575" y="2065086"/>
          <a:ext cx="3211807" cy="1362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AU" sz="1300" kern="1200"/>
            <a:t>Covid cases not being tracked due to people avoiding testing facilities or not reporting positive testing.</a:t>
          </a:r>
          <a:endParaRPr lang="en-US" sz="1300" kern="1200"/>
        </a:p>
      </dsp:txBody>
      <dsp:txXfrm>
        <a:off x="1918575" y="2065086"/>
        <a:ext cx="3211807" cy="1362585"/>
      </dsp:txXfrm>
    </dsp:sp>
    <dsp:sp modelId="{DAF6EE8D-0617-4663-8528-FFD00BC2667F}">
      <dsp:nvSpPr>
        <dsp:cNvPr id="0" name=""/>
        <dsp:cNvSpPr/>
      </dsp:nvSpPr>
      <dsp:spPr>
        <a:xfrm>
          <a:off x="5690016" y="2065086"/>
          <a:ext cx="1362585" cy="136258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EE370F-F05C-44BF-B791-5F067C7F732E}">
      <dsp:nvSpPr>
        <dsp:cNvPr id="0" name=""/>
        <dsp:cNvSpPr/>
      </dsp:nvSpPr>
      <dsp:spPr>
        <a:xfrm>
          <a:off x="5976159" y="2351229"/>
          <a:ext cx="790299" cy="7902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612F776-88B2-4AD4-9E38-121BC0EF24C2}">
      <dsp:nvSpPr>
        <dsp:cNvPr id="0" name=""/>
        <dsp:cNvSpPr/>
      </dsp:nvSpPr>
      <dsp:spPr>
        <a:xfrm>
          <a:off x="7344584" y="2065086"/>
          <a:ext cx="3211807" cy="1362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AU" sz="1300" kern="1200"/>
            <a:t>There are other reasons outside of COVID and lockdowns that could cause people to not use public transport or shift from a train to a bus such as all the works being done on level crossings. Availability of these services is not always reliable.</a:t>
          </a:r>
          <a:endParaRPr lang="en-US" sz="1300" kern="1200"/>
        </a:p>
      </dsp:txBody>
      <dsp:txXfrm>
        <a:off x="7344584" y="2065086"/>
        <a:ext cx="3211807" cy="136258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7AF2E071-2083-4A65-86FD-82E849B0DBEA}" type="datetimeFigureOut">
              <a:rPr lang="en-AU" smtClean="0"/>
              <a:t>17/04/2023</a:t>
            </a:fld>
            <a:endParaRPr lang="en-AU"/>
          </a:p>
        </p:txBody>
      </p:sp>
      <p:sp>
        <p:nvSpPr>
          <p:cNvPr id="5" name="Footer Placeholder 4"/>
          <p:cNvSpPr>
            <a:spLocks noGrp="1"/>
          </p:cNvSpPr>
          <p:nvPr>
            <p:ph type="ftr" sz="quarter" idx="11"/>
          </p:nvPr>
        </p:nvSpPr>
        <p:spPr>
          <a:xfrm>
            <a:off x="1371600" y="4323845"/>
            <a:ext cx="6400800" cy="365125"/>
          </a:xfrm>
        </p:spPr>
        <p:txBody>
          <a:bodyPr/>
          <a:lstStyle/>
          <a:p>
            <a:endParaRPr lang="en-AU"/>
          </a:p>
        </p:txBody>
      </p:sp>
      <p:sp>
        <p:nvSpPr>
          <p:cNvPr id="6" name="Slide Number Placeholder 5"/>
          <p:cNvSpPr>
            <a:spLocks noGrp="1"/>
          </p:cNvSpPr>
          <p:nvPr>
            <p:ph type="sldNum" sz="quarter" idx="12"/>
          </p:nvPr>
        </p:nvSpPr>
        <p:spPr>
          <a:xfrm>
            <a:off x="8077200" y="1430866"/>
            <a:ext cx="2743200" cy="365125"/>
          </a:xfrm>
        </p:spPr>
        <p:txBody>
          <a:bodyPr/>
          <a:lstStyle/>
          <a:p>
            <a:fld id="{ED5923B4-AA00-469C-9B52-C9781432C0D2}" type="slidenum">
              <a:rPr lang="en-AU" smtClean="0"/>
              <a:t>‹#›</a:t>
            </a:fld>
            <a:endParaRPr lang="en-AU"/>
          </a:p>
        </p:txBody>
      </p:sp>
    </p:spTree>
    <p:extLst>
      <p:ext uri="{BB962C8B-B14F-4D97-AF65-F5344CB8AC3E}">
        <p14:creationId xmlns:p14="http://schemas.microsoft.com/office/powerpoint/2010/main" val="1319744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AF2E071-2083-4A65-86FD-82E849B0DBEA}" type="datetimeFigureOut">
              <a:rPr lang="en-AU" smtClean="0"/>
              <a:t>17/04/2023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ED5923B4-AA00-469C-9B52-C9781432C0D2}" type="slidenum">
              <a:rPr lang="en-AU" smtClean="0"/>
              <a:t>‹#›</a:t>
            </a:fld>
            <a:endParaRPr lang="en-AU"/>
          </a:p>
        </p:txBody>
      </p:sp>
    </p:spTree>
    <p:extLst>
      <p:ext uri="{BB962C8B-B14F-4D97-AF65-F5344CB8AC3E}">
        <p14:creationId xmlns:p14="http://schemas.microsoft.com/office/powerpoint/2010/main" val="27069954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7AF2E071-2083-4A65-86FD-82E849B0DBEA}" type="datetimeFigureOut">
              <a:rPr lang="en-AU" smtClean="0"/>
              <a:t>17/04/2023</a:t>
            </a:fld>
            <a:endParaRPr lang="en-AU"/>
          </a:p>
        </p:txBody>
      </p:sp>
      <p:sp>
        <p:nvSpPr>
          <p:cNvPr id="6" name="Footer Placeholder 5"/>
          <p:cNvSpPr>
            <a:spLocks noGrp="1"/>
          </p:cNvSpPr>
          <p:nvPr>
            <p:ph type="ftr" sz="quarter" idx="11"/>
          </p:nvPr>
        </p:nvSpPr>
        <p:spPr>
          <a:xfrm>
            <a:off x="685800" y="379941"/>
            <a:ext cx="6991492" cy="365125"/>
          </a:xfrm>
        </p:spPr>
        <p:txBody>
          <a:bodyPr/>
          <a:lstStyle/>
          <a:p>
            <a:endParaRPr lang="en-AU"/>
          </a:p>
        </p:txBody>
      </p:sp>
      <p:sp>
        <p:nvSpPr>
          <p:cNvPr id="7" name="Slide Number Placeholder 6"/>
          <p:cNvSpPr>
            <a:spLocks noGrp="1"/>
          </p:cNvSpPr>
          <p:nvPr>
            <p:ph type="sldNum" sz="quarter" idx="12"/>
          </p:nvPr>
        </p:nvSpPr>
        <p:spPr>
          <a:xfrm>
            <a:off x="10862452" y="381000"/>
            <a:ext cx="643748" cy="365125"/>
          </a:xfrm>
        </p:spPr>
        <p:txBody>
          <a:bodyPr/>
          <a:lstStyle/>
          <a:p>
            <a:fld id="{ED5923B4-AA00-469C-9B52-C9781432C0D2}" type="slidenum">
              <a:rPr lang="en-AU" smtClean="0"/>
              <a:t>‹#›</a:t>
            </a:fld>
            <a:endParaRPr lang="en-AU"/>
          </a:p>
        </p:txBody>
      </p:sp>
    </p:spTree>
    <p:extLst>
      <p:ext uri="{BB962C8B-B14F-4D97-AF65-F5344CB8AC3E}">
        <p14:creationId xmlns:p14="http://schemas.microsoft.com/office/powerpoint/2010/main" val="4054339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7AF2E071-2083-4A65-86FD-82E849B0DBEA}" type="datetimeFigureOut">
              <a:rPr lang="en-AU" smtClean="0"/>
              <a:t>17/04/2023</a:t>
            </a:fld>
            <a:endParaRPr lang="en-AU"/>
          </a:p>
        </p:txBody>
      </p:sp>
      <p:sp>
        <p:nvSpPr>
          <p:cNvPr id="6" name="Footer Placeholder 5"/>
          <p:cNvSpPr>
            <a:spLocks noGrp="1"/>
          </p:cNvSpPr>
          <p:nvPr>
            <p:ph type="ftr" sz="quarter" idx="11"/>
          </p:nvPr>
        </p:nvSpPr>
        <p:spPr>
          <a:xfrm>
            <a:off x="685800" y="379941"/>
            <a:ext cx="6991492" cy="365125"/>
          </a:xfrm>
        </p:spPr>
        <p:txBody>
          <a:bodyPr/>
          <a:lstStyle/>
          <a:p>
            <a:endParaRPr lang="en-AU"/>
          </a:p>
        </p:txBody>
      </p:sp>
      <p:sp>
        <p:nvSpPr>
          <p:cNvPr id="7" name="Slide Number Placeholder 6"/>
          <p:cNvSpPr>
            <a:spLocks noGrp="1"/>
          </p:cNvSpPr>
          <p:nvPr>
            <p:ph type="sldNum" sz="quarter" idx="12"/>
          </p:nvPr>
        </p:nvSpPr>
        <p:spPr>
          <a:xfrm>
            <a:off x="10862452" y="381000"/>
            <a:ext cx="643748" cy="365125"/>
          </a:xfrm>
        </p:spPr>
        <p:txBody>
          <a:bodyPr/>
          <a:lstStyle/>
          <a:p>
            <a:fld id="{ED5923B4-AA00-469C-9B52-C9781432C0D2}" type="slidenum">
              <a:rPr lang="en-AU" smtClean="0"/>
              <a:t>‹#›</a:t>
            </a:fld>
            <a:endParaRPr lang="en-AU"/>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2875677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7AF2E071-2083-4A65-86FD-82E849B0DBEA}" type="datetimeFigureOut">
              <a:rPr lang="en-AU" smtClean="0"/>
              <a:t>17/04/2023</a:t>
            </a:fld>
            <a:endParaRPr lang="en-AU"/>
          </a:p>
        </p:txBody>
      </p:sp>
      <p:sp>
        <p:nvSpPr>
          <p:cNvPr id="6" name="Footer Placeholder 5"/>
          <p:cNvSpPr>
            <a:spLocks noGrp="1"/>
          </p:cNvSpPr>
          <p:nvPr>
            <p:ph type="ftr" sz="quarter" idx="11"/>
          </p:nvPr>
        </p:nvSpPr>
        <p:spPr>
          <a:xfrm>
            <a:off x="685800" y="378883"/>
            <a:ext cx="6991492" cy="365125"/>
          </a:xfrm>
        </p:spPr>
        <p:txBody>
          <a:bodyPr/>
          <a:lstStyle/>
          <a:p>
            <a:endParaRPr lang="en-AU"/>
          </a:p>
        </p:txBody>
      </p:sp>
      <p:sp>
        <p:nvSpPr>
          <p:cNvPr id="7" name="Slide Number Placeholder 6"/>
          <p:cNvSpPr>
            <a:spLocks noGrp="1"/>
          </p:cNvSpPr>
          <p:nvPr>
            <p:ph type="sldNum" sz="quarter" idx="12"/>
          </p:nvPr>
        </p:nvSpPr>
        <p:spPr>
          <a:xfrm>
            <a:off x="10862452" y="381000"/>
            <a:ext cx="643748" cy="365125"/>
          </a:xfrm>
        </p:spPr>
        <p:txBody>
          <a:bodyPr/>
          <a:lstStyle/>
          <a:p>
            <a:fld id="{ED5923B4-AA00-469C-9B52-C9781432C0D2}" type="slidenum">
              <a:rPr lang="en-AU" smtClean="0"/>
              <a:t>‹#›</a:t>
            </a:fld>
            <a:endParaRPr lang="en-AU"/>
          </a:p>
        </p:txBody>
      </p:sp>
    </p:spTree>
    <p:extLst>
      <p:ext uri="{BB962C8B-B14F-4D97-AF65-F5344CB8AC3E}">
        <p14:creationId xmlns:p14="http://schemas.microsoft.com/office/powerpoint/2010/main" val="15191531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AF2E071-2083-4A65-86FD-82E849B0DBEA}" type="datetimeFigureOut">
              <a:rPr lang="en-AU" smtClean="0"/>
              <a:t>17/04/2023</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ED5923B4-AA00-469C-9B52-C9781432C0D2}" type="slidenum">
              <a:rPr lang="en-AU" smtClean="0"/>
              <a:t>‹#›</a:t>
            </a:fld>
            <a:endParaRPr lang="en-AU"/>
          </a:p>
        </p:txBody>
      </p:sp>
    </p:spTree>
    <p:extLst>
      <p:ext uri="{BB962C8B-B14F-4D97-AF65-F5344CB8AC3E}">
        <p14:creationId xmlns:p14="http://schemas.microsoft.com/office/powerpoint/2010/main" val="11448956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AF2E071-2083-4A65-86FD-82E849B0DBEA}" type="datetimeFigureOut">
              <a:rPr lang="en-AU" smtClean="0"/>
              <a:t>17/04/2023</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ED5923B4-AA00-469C-9B52-C9781432C0D2}" type="slidenum">
              <a:rPr lang="en-AU" smtClean="0"/>
              <a:t>‹#›</a:t>
            </a:fld>
            <a:endParaRPr lang="en-AU"/>
          </a:p>
        </p:txBody>
      </p:sp>
    </p:spTree>
    <p:extLst>
      <p:ext uri="{BB962C8B-B14F-4D97-AF65-F5344CB8AC3E}">
        <p14:creationId xmlns:p14="http://schemas.microsoft.com/office/powerpoint/2010/main" val="5500278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F2E071-2083-4A65-86FD-82E849B0DBEA}" type="datetimeFigureOut">
              <a:rPr lang="en-AU" smtClean="0"/>
              <a:t>17/04/2023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D5923B4-AA00-469C-9B52-C9781432C0D2}" type="slidenum">
              <a:rPr lang="en-AU" smtClean="0"/>
              <a:t>‹#›</a:t>
            </a:fld>
            <a:endParaRPr lang="en-AU"/>
          </a:p>
        </p:txBody>
      </p:sp>
    </p:spTree>
    <p:extLst>
      <p:ext uri="{BB962C8B-B14F-4D97-AF65-F5344CB8AC3E}">
        <p14:creationId xmlns:p14="http://schemas.microsoft.com/office/powerpoint/2010/main" val="12187721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7AF2E071-2083-4A65-86FD-82E849B0DBEA}" type="datetimeFigureOut">
              <a:rPr lang="en-AU" smtClean="0"/>
              <a:t>17/04/2023</a:t>
            </a:fld>
            <a:endParaRPr lang="en-AU"/>
          </a:p>
        </p:txBody>
      </p:sp>
      <p:sp>
        <p:nvSpPr>
          <p:cNvPr id="5" name="Footer Placeholder 4"/>
          <p:cNvSpPr>
            <a:spLocks noGrp="1"/>
          </p:cNvSpPr>
          <p:nvPr>
            <p:ph type="ftr" sz="quarter" idx="11"/>
          </p:nvPr>
        </p:nvSpPr>
        <p:spPr>
          <a:xfrm>
            <a:off x="685800" y="381000"/>
            <a:ext cx="6991492" cy="365125"/>
          </a:xfrm>
        </p:spPr>
        <p:txBody>
          <a:bodyPr/>
          <a:lstStyle/>
          <a:p>
            <a:endParaRPr lang="en-AU"/>
          </a:p>
        </p:txBody>
      </p:sp>
      <p:sp>
        <p:nvSpPr>
          <p:cNvPr id="6" name="Slide Number Placeholder 5"/>
          <p:cNvSpPr>
            <a:spLocks noGrp="1"/>
          </p:cNvSpPr>
          <p:nvPr>
            <p:ph type="sldNum" sz="quarter" idx="12"/>
          </p:nvPr>
        </p:nvSpPr>
        <p:spPr>
          <a:xfrm>
            <a:off x="10862452" y="381000"/>
            <a:ext cx="643748" cy="365125"/>
          </a:xfrm>
        </p:spPr>
        <p:txBody>
          <a:bodyPr/>
          <a:lstStyle/>
          <a:p>
            <a:fld id="{ED5923B4-AA00-469C-9B52-C9781432C0D2}" type="slidenum">
              <a:rPr lang="en-AU" smtClean="0"/>
              <a:t>‹#›</a:t>
            </a:fld>
            <a:endParaRPr lang="en-AU"/>
          </a:p>
        </p:txBody>
      </p:sp>
    </p:spTree>
    <p:extLst>
      <p:ext uri="{BB962C8B-B14F-4D97-AF65-F5344CB8AC3E}">
        <p14:creationId xmlns:p14="http://schemas.microsoft.com/office/powerpoint/2010/main" val="799064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F2E071-2083-4A65-86FD-82E849B0DBEA}" type="datetimeFigureOut">
              <a:rPr lang="en-AU" smtClean="0"/>
              <a:t>17/04/2023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D5923B4-AA00-469C-9B52-C9781432C0D2}" type="slidenum">
              <a:rPr lang="en-AU" smtClean="0"/>
              <a:t>‹#›</a:t>
            </a:fld>
            <a:endParaRPr lang="en-AU"/>
          </a:p>
        </p:txBody>
      </p:sp>
    </p:spTree>
    <p:extLst>
      <p:ext uri="{BB962C8B-B14F-4D97-AF65-F5344CB8AC3E}">
        <p14:creationId xmlns:p14="http://schemas.microsoft.com/office/powerpoint/2010/main" val="2903752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7AF2E071-2083-4A65-86FD-82E849B0DBEA}" type="datetimeFigureOut">
              <a:rPr lang="en-AU" smtClean="0"/>
              <a:t>17/04/2023</a:t>
            </a:fld>
            <a:endParaRPr lang="en-AU"/>
          </a:p>
        </p:txBody>
      </p:sp>
      <p:sp>
        <p:nvSpPr>
          <p:cNvPr id="5" name="Footer Placeholder 4"/>
          <p:cNvSpPr>
            <a:spLocks noGrp="1"/>
          </p:cNvSpPr>
          <p:nvPr>
            <p:ph type="ftr" sz="quarter" idx="11"/>
          </p:nvPr>
        </p:nvSpPr>
        <p:spPr>
          <a:xfrm>
            <a:off x="685800" y="381001"/>
            <a:ext cx="6991492" cy="364065"/>
          </a:xfrm>
        </p:spPr>
        <p:txBody>
          <a:bodyPr/>
          <a:lstStyle/>
          <a:p>
            <a:endParaRPr lang="en-AU"/>
          </a:p>
        </p:txBody>
      </p:sp>
      <p:sp>
        <p:nvSpPr>
          <p:cNvPr id="6" name="Slide Number Placeholder 5"/>
          <p:cNvSpPr>
            <a:spLocks noGrp="1"/>
          </p:cNvSpPr>
          <p:nvPr>
            <p:ph type="sldNum" sz="quarter" idx="12"/>
          </p:nvPr>
        </p:nvSpPr>
        <p:spPr>
          <a:xfrm>
            <a:off x="10862452" y="381000"/>
            <a:ext cx="643748" cy="365125"/>
          </a:xfrm>
        </p:spPr>
        <p:txBody>
          <a:bodyPr/>
          <a:lstStyle/>
          <a:p>
            <a:fld id="{ED5923B4-AA00-469C-9B52-C9781432C0D2}" type="slidenum">
              <a:rPr lang="en-AU" smtClean="0"/>
              <a:t>‹#›</a:t>
            </a:fld>
            <a:endParaRPr lang="en-AU"/>
          </a:p>
        </p:txBody>
      </p:sp>
    </p:spTree>
    <p:extLst>
      <p:ext uri="{BB962C8B-B14F-4D97-AF65-F5344CB8AC3E}">
        <p14:creationId xmlns:p14="http://schemas.microsoft.com/office/powerpoint/2010/main" val="4134043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AF2E071-2083-4A65-86FD-82E849B0DBEA}" type="datetimeFigureOut">
              <a:rPr lang="en-AU" smtClean="0"/>
              <a:t>17/04/2023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ED5923B4-AA00-469C-9B52-C9781432C0D2}" type="slidenum">
              <a:rPr lang="en-AU" smtClean="0"/>
              <a:t>‹#›</a:t>
            </a:fld>
            <a:endParaRPr lang="en-AU"/>
          </a:p>
        </p:txBody>
      </p:sp>
    </p:spTree>
    <p:extLst>
      <p:ext uri="{BB962C8B-B14F-4D97-AF65-F5344CB8AC3E}">
        <p14:creationId xmlns:p14="http://schemas.microsoft.com/office/powerpoint/2010/main" val="1044325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AF2E071-2083-4A65-86FD-82E849B0DBEA}" type="datetimeFigureOut">
              <a:rPr lang="en-AU" smtClean="0"/>
              <a:t>17/04/2023</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ED5923B4-AA00-469C-9B52-C9781432C0D2}" type="slidenum">
              <a:rPr lang="en-AU" smtClean="0"/>
              <a:t>‹#›</a:t>
            </a:fld>
            <a:endParaRPr lang="en-AU"/>
          </a:p>
        </p:txBody>
      </p:sp>
    </p:spTree>
    <p:extLst>
      <p:ext uri="{BB962C8B-B14F-4D97-AF65-F5344CB8AC3E}">
        <p14:creationId xmlns:p14="http://schemas.microsoft.com/office/powerpoint/2010/main" val="2887977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F2E071-2083-4A65-86FD-82E849B0DBEA}" type="datetimeFigureOut">
              <a:rPr lang="en-AU" smtClean="0"/>
              <a:t>17/04/2023</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ED5923B4-AA00-469C-9B52-C9781432C0D2}" type="slidenum">
              <a:rPr lang="en-AU" smtClean="0"/>
              <a:t>‹#›</a:t>
            </a:fld>
            <a:endParaRPr lang="en-AU"/>
          </a:p>
        </p:txBody>
      </p:sp>
    </p:spTree>
    <p:extLst>
      <p:ext uri="{BB962C8B-B14F-4D97-AF65-F5344CB8AC3E}">
        <p14:creationId xmlns:p14="http://schemas.microsoft.com/office/powerpoint/2010/main" val="3660664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F2E071-2083-4A65-86FD-82E849B0DBEA}" type="datetimeFigureOut">
              <a:rPr lang="en-AU" smtClean="0"/>
              <a:t>17/04/2023</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ED5923B4-AA00-469C-9B52-C9781432C0D2}" type="slidenum">
              <a:rPr lang="en-AU" smtClean="0"/>
              <a:t>‹#›</a:t>
            </a:fld>
            <a:endParaRPr lang="en-AU"/>
          </a:p>
        </p:txBody>
      </p:sp>
    </p:spTree>
    <p:extLst>
      <p:ext uri="{BB962C8B-B14F-4D97-AF65-F5344CB8AC3E}">
        <p14:creationId xmlns:p14="http://schemas.microsoft.com/office/powerpoint/2010/main" val="2295940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AF2E071-2083-4A65-86FD-82E849B0DBEA}" type="datetimeFigureOut">
              <a:rPr lang="en-AU" smtClean="0"/>
              <a:t>17/04/2023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ED5923B4-AA00-469C-9B52-C9781432C0D2}" type="slidenum">
              <a:rPr lang="en-AU" smtClean="0"/>
              <a:t>‹#›</a:t>
            </a:fld>
            <a:endParaRPr lang="en-AU"/>
          </a:p>
        </p:txBody>
      </p:sp>
    </p:spTree>
    <p:extLst>
      <p:ext uri="{BB962C8B-B14F-4D97-AF65-F5344CB8AC3E}">
        <p14:creationId xmlns:p14="http://schemas.microsoft.com/office/powerpoint/2010/main" val="1561956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AF2E071-2083-4A65-86FD-82E849B0DBEA}" type="datetimeFigureOut">
              <a:rPr lang="en-AU" smtClean="0"/>
              <a:t>17/04/2023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ED5923B4-AA00-469C-9B52-C9781432C0D2}" type="slidenum">
              <a:rPr lang="en-AU" smtClean="0"/>
              <a:t>‹#›</a:t>
            </a:fld>
            <a:endParaRPr lang="en-AU"/>
          </a:p>
        </p:txBody>
      </p:sp>
    </p:spTree>
    <p:extLst>
      <p:ext uri="{BB962C8B-B14F-4D97-AF65-F5344CB8AC3E}">
        <p14:creationId xmlns:p14="http://schemas.microsoft.com/office/powerpoint/2010/main" val="4141834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AF2E071-2083-4A65-86FD-82E849B0DBEA}" type="datetimeFigureOut">
              <a:rPr lang="en-AU" smtClean="0"/>
              <a:t>17/04/2023</a:t>
            </a:fld>
            <a:endParaRPr lang="en-AU"/>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D5923B4-AA00-469C-9B52-C9781432C0D2}" type="slidenum">
              <a:rPr lang="en-AU" smtClean="0"/>
              <a:t>‹#›</a:t>
            </a:fld>
            <a:endParaRPr lang="en-AU"/>
          </a:p>
        </p:txBody>
      </p:sp>
    </p:spTree>
    <p:extLst>
      <p:ext uri="{BB962C8B-B14F-4D97-AF65-F5344CB8AC3E}">
        <p14:creationId xmlns:p14="http://schemas.microsoft.com/office/powerpoint/2010/main" val="354481407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22.jpeg"/></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3C51B9DA-B0CC-480A-8EA5-4D5C3E0515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106FFBC4-84D3-EA23-751E-B6D3075DD61D}"/>
              </a:ext>
            </a:extLst>
          </p:cNvPr>
          <p:cNvSpPr>
            <a:spLocks noGrp="1"/>
          </p:cNvSpPr>
          <p:nvPr>
            <p:ph type="ctrTitle"/>
          </p:nvPr>
        </p:nvSpPr>
        <p:spPr>
          <a:xfrm>
            <a:off x="4976028" y="965200"/>
            <a:ext cx="6170943" cy="4329641"/>
          </a:xfrm>
        </p:spPr>
        <p:txBody>
          <a:bodyPr anchor="ctr">
            <a:normAutofit/>
          </a:bodyPr>
          <a:lstStyle/>
          <a:p>
            <a:r>
              <a:rPr lang="en-US" sz="5000" dirty="0"/>
              <a:t>Exploring Mobility Patterns in Metropolitan Melbourne (June 2018-June 2022)</a:t>
            </a:r>
            <a:endParaRPr lang="en-AU" sz="5000" dirty="0"/>
          </a:p>
        </p:txBody>
      </p:sp>
      <p:sp>
        <p:nvSpPr>
          <p:cNvPr id="3" name="Subtitle 2">
            <a:extLst>
              <a:ext uri="{FF2B5EF4-FFF2-40B4-BE49-F238E27FC236}">
                <a16:creationId xmlns:a16="http://schemas.microsoft.com/office/drawing/2014/main" id="{D2E4FDBC-9B66-07F7-1204-92017728AFBD}"/>
              </a:ext>
            </a:extLst>
          </p:cNvPr>
          <p:cNvSpPr>
            <a:spLocks noGrp="1"/>
          </p:cNvSpPr>
          <p:nvPr>
            <p:ph type="subTitle" idx="1"/>
          </p:nvPr>
        </p:nvSpPr>
        <p:spPr>
          <a:xfrm>
            <a:off x="965200" y="965200"/>
            <a:ext cx="3367361" cy="4329641"/>
          </a:xfrm>
        </p:spPr>
        <p:txBody>
          <a:bodyPr anchor="ctr">
            <a:normAutofit/>
          </a:bodyPr>
          <a:lstStyle/>
          <a:p>
            <a:pPr algn="r"/>
            <a:r>
              <a:rPr lang="en-US" dirty="0"/>
              <a:t>Tao Ma, Henry Leighton, Owen Johannes, Jai Gupta, </a:t>
            </a:r>
            <a:r>
              <a:rPr lang="en-US" dirty="0" err="1"/>
              <a:t>Tattwamasi</a:t>
            </a:r>
            <a:r>
              <a:rPr lang="en-US"/>
              <a:t> Ray</a:t>
            </a:r>
            <a:endParaRPr lang="en-AU"/>
          </a:p>
        </p:txBody>
      </p:sp>
      <p:cxnSp>
        <p:nvCxnSpPr>
          <p:cNvPr id="12" name="Straight Connector 11">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41249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DEEBF1D-953F-6A1C-30C3-87100237AE08}"/>
              </a:ext>
            </a:extLst>
          </p:cNvPr>
          <p:cNvSpPr>
            <a:spLocks noGrp="1"/>
          </p:cNvSpPr>
          <p:nvPr>
            <p:ph type="title"/>
          </p:nvPr>
        </p:nvSpPr>
        <p:spPr>
          <a:xfrm>
            <a:off x="383456" y="398613"/>
            <a:ext cx="11663025" cy="1293028"/>
          </a:xfrm>
        </p:spPr>
        <p:txBody>
          <a:bodyPr>
            <a:noAutofit/>
          </a:bodyPr>
          <a:lstStyle/>
          <a:p>
            <a:pPr algn="ctr"/>
            <a:r>
              <a:rPr lang="en-US" sz="3200" dirty="0"/>
              <a:t>Conclusions</a:t>
            </a:r>
          </a:p>
        </p:txBody>
      </p:sp>
      <p:sp>
        <p:nvSpPr>
          <p:cNvPr id="3" name="Content Placeholder 2">
            <a:extLst>
              <a:ext uri="{FF2B5EF4-FFF2-40B4-BE49-F238E27FC236}">
                <a16:creationId xmlns:a16="http://schemas.microsoft.com/office/drawing/2014/main" id="{600AD183-3B79-2D94-3598-2972BFF18CEC}"/>
              </a:ext>
            </a:extLst>
          </p:cNvPr>
          <p:cNvSpPr>
            <a:spLocks noGrp="1"/>
          </p:cNvSpPr>
          <p:nvPr>
            <p:ph idx="1"/>
          </p:nvPr>
        </p:nvSpPr>
        <p:spPr/>
        <p:txBody>
          <a:bodyPr>
            <a:normAutofit fontScale="92500" lnSpcReduction="20000"/>
          </a:bodyPr>
          <a:lstStyle/>
          <a:p>
            <a:r>
              <a:rPr lang="en-US" dirty="0"/>
              <a:t>We can reject the null hypothesis due to the p-value’s being less than 0.05 for the t-tests.</a:t>
            </a:r>
          </a:p>
          <a:p>
            <a:r>
              <a:rPr lang="en-US" dirty="0"/>
              <a:t>With the data assessed, we can conclude that there was statistically significant evidence that the rise in Victorian COVID cases had an inverse relationship with public transport usage across the 3 modes of public transport (Train, Tram and Bus) across Metropolitan Victoria.</a:t>
            </a:r>
          </a:p>
          <a:p>
            <a:r>
              <a:rPr lang="en-US" dirty="0"/>
              <a:t>It also appears that lockdowns enforced over the COVID timeframe lined up with decreases in public transport usage.</a:t>
            </a:r>
          </a:p>
          <a:p>
            <a:r>
              <a:rPr lang="en-AU" dirty="0"/>
              <a:t>Between the 3 methods of public transport assessed, the choice of public transport saw trains (-2.5%) and trams (-5.2%) have a significant decrease during COVID lockdowns with buses being used significantly more (+7.7%), though all had extreme declines in usage numbers.</a:t>
            </a:r>
          </a:p>
          <a:p>
            <a:r>
              <a:rPr lang="en-AU" dirty="0"/>
              <a:t>Post-COVID, trams (+4.8%) have started to take back some of the share of choice of transport that went to buses (-4.1%), whilst trains (-0.7%) have stabilised but are still decreasing in choice of transport over the period of time since COVID lockdowns ended.</a:t>
            </a:r>
          </a:p>
          <a:p>
            <a:endParaRPr lang="en-AU" dirty="0"/>
          </a:p>
        </p:txBody>
      </p:sp>
    </p:spTree>
    <p:extLst>
      <p:ext uri="{BB962C8B-B14F-4D97-AF65-F5344CB8AC3E}">
        <p14:creationId xmlns:p14="http://schemas.microsoft.com/office/powerpoint/2010/main" val="1057960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FD580F5-E7BF-4C1D-BEFD-4A4601EBA8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2" name="Picture 11">
            <a:extLst>
              <a:ext uri="{FF2B5EF4-FFF2-40B4-BE49-F238E27FC236}">
                <a16:creationId xmlns:a16="http://schemas.microsoft.com/office/drawing/2014/main" id="{F0F06750-78FE-4472-8DA5-14CF3336F8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pic>
        <p:nvPicPr>
          <p:cNvPr id="5" name="Picture 4" descr="View of motion blurred underground railway">
            <a:extLst>
              <a:ext uri="{FF2B5EF4-FFF2-40B4-BE49-F238E27FC236}">
                <a16:creationId xmlns:a16="http://schemas.microsoft.com/office/drawing/2014/main" id="{B1D0AD4E-F286-3C8B-5C1D-365D8A29A9BB}"/>
              </a:ext>
            </a:extLst>
          </p:cNvPr>
          <p:cNvPicPr>
            <a:picLocks noChangeAspect="1"/>
          </p:cNvPicPr>
          <p:nvPr/>
        </p:nvPicPr>
        <p:blipFill rotWithShape="1">
          <a:blip r:embed="rId4">
            <a:alphaModFix amt="40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B4624994-688C-F748-D0F3-7FECD289757C}"/>
              </a:ext>
            </a:extLst>
          </p:cNvPr>
          <p:cNvSpPr>
            <a:spLocks noGrp="1"/>
          </p:cNvSpPr>
          <p:nvPr>
            <p:ph type="title"/>
          </p:nvPr>
        </p:nvSpPr>
        <p:spPr>
          <a:xfrm>
            <a:off x="1371600" y="2237173"/>
            <a:ext cx="9448800" cy="2602062"/>
          </a:xfrm>
        </p:spPr>
        <p:txBody>
          <a:bodyPr vert="horz" lIns="91440" tIns="45720" rIns="91440" bIns="45720" rtlCol="0" anchor="b">
            <a:normAutofit/>
          </a:bodyPr>
          <a:lstStyle/>
          <a:p>
            <a:pPr algn="l"/>
            <a:r>
              <a:rPr lang="en-US" sz="3300" dirty="0"/>
              <a:t>Which municipality saw the greatest change in train usage, and which station saw the greatest change in the City of Melbourne?</a:t>
            </a:r>
            <a:br>
              <a:rPr lang="en-US" sz="3300" dirty="0"/>
            </a:br>
            <a:endParaRPr lang="en-US" sz="3300" dirty="0"/>
          </a:p>
        </p:txBody>
      </p:sp>
      <p:sp>
        <p:nvSpPr>
          <p:cNvPr id="4" name="Text Placeholder 3">
            <a:extLst>
              <a:ext uri="{FF2B5EF4-FFF2-40B4-BE49-F238E27FC236}">
                <a16:creationId xmlns:a16="http://schemas.microsoft.com/office/drawing/2014/main" id="{A4A4B352-330A-2CF5-E7AF-344EF7750C06}"/>
              </a:ext>
            </a:extLst>
          </p:cNvPr>
          <p:cNvSpPr>
            <a:spLocks noGrp="1"/>
          </p:cNvSpPr>
          <p:nvPr>
            <p:ph type="body" idx="1"/>
          </p:nvPr>
        </p:nvSpPr>
        <p:spPr>
          <a:xfrm>
            <a:off x="1371600" y="4842935"/>
            <a:ext cx="9448800" cy="685800"/>
          </a:xfrm>
        </p:spPr>
        <p:txBody>
          <a:bodyPr vert="horz" lIns="91440" tIns="45720" rIns="91440" bIns="45720" rtlCol="0">
            <a:normAutofit/>
          </a:bodyPr>
          <a:lstStyle/>
          <a:p>
            <a:pPr algn="l"/>
            <a:r>
              <a:rPr lang="en-US" sz="2000" dirty="0">
                <a:solidFill>
                  <a:schemeClr val="tx1"/>
                </a:solidFill>
              </a:rPr>
              <a:t>Presented by Tao Ma</a:t>
            </a:r>
          </a:p>
        </p:txBody>
      </p:sp>
    </p:spTree>
    <p:extLst>
      <p:ext uri="{BB962C8B-B14F-4D97-AF65-F5344CB8AC3E}">
        <p14:creationId xmlns:p14="http://schemas.microsoft.com/office/powerpoint/2010/main" val="1473049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hart, bar chart, histogram&#10;&#10;Description automatically generated">
            <a:extLst>
              <a:ext uri="{FF2B5EF4-FFF2-40B4-BE49-F238E27FC236}">
                <a16:creationId xmlns:a16="http://schemas.microsoft.com/office/drawing/2014/main" id="{4DD60960-7A7D-F23A-0685-0AE627019F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8847" y="138635"/>
            <a:ext cx="8774305" cy="6580729"/>
          </a:xfrm>
        </p:spPr>
      </p:pic>
    </p:spTree>
    <p:extLst>
      <p:ext uri="{BB962C8B-B14F-4D97-AF65-F5344CB8AC3E}">
        <p14:creationId xmlns:p14="http://schemas.microsoft.com/office/powerpoint/2010/main" val="42126038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hart, histogram&#10;&#10;Description automatically generated">
            <a:extLst>
              <a:ext uri="{FF2B5EF4-FFF2-40B4-BE49-F238E27FC236}">
                <a16:creationId xmlns:a16="http://schemas.microsoft.com/office/drawing/2014/main" id="{E3022AF3-2716-F62C-9128-2918821954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5354" y="211015"/>
            <a:ext cx="8581292" cy="6435970"/>
          </a:xfrm>
        </p:spPr>
      </p:pic>
    </p:spTree>
    <p:extLst>
      <p:ext uri="{BB962C8B-B14F-4D97-AF65-F5344CB8AC3E}">
        <p14:creationId xmlns:p14="http://schemas.microsoft.com/office/powerpoint/2010/main" val="1242728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Text&#10;&#10;Description automatically generated">
            <a:extLst>
              <a:ext uri="{FF2B5EF4-FFF2-40B4-BE49-F238E27FC236}">
                <a16:creationId xmlns:a16="http://schemas.microsoft.com/office/drawing/2014/main" id="{766CBA1B-0CE1-94FA-6BFC-CF1A420349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475" y="2559692"/>
            <a:ext cx="11837050" cy="2874104"/>
          </a:xfrm>
        </p:spPr>
      </p:pic>
      <p:sp>
        <p:nvSpPr>
          <p:cNvPr id="5" name="Title 1">
            <a:extLst>
              <a:ext uri="{FF2B5EF4-FFF2-40B4-BE49-F238E27FC236}">
                <a16:creationId xmlns:a16="http://schemas.microsoft.com/office/drawing/2014/main" id="{CF22E867-E44F-F9BD-7D59-78A8C7FDD610}"/>
              </a:ext>
            </a:extLst>
          </p:cNvPr>
          <p:cNvSpPr txBox="1">
            <a:spLocks/>
          </p:cNvSpPr>
          <p:nvPr/>
        </p:nvSpPr>
        <p:spPr>
          <a:xfrm>
            <a:off x="383456" y="398613"/>
            <a:ext cx="11663025" cy="1293028"/>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sz="3200" dirty="0"/>
              <a:t>Hypothesis testing (</a:t>
            </a:r>
            <a:r>
              <a:rPr lang="en-US" sz="3200" dirty="0" err="1"/>
              <a:t>anova</a:t>
            </a:r>
            <a:r>
              <a:rPr lang="en-US" sz="3200" dirty="0"/>
              <a:t>)</a:t>
            </a:r>
          </a:p>
        </p:txBody>
      </p:sp>
    </p:spTree>
    <p:extLst>
      <p:ext uri="{BB962C8B-B14F-4D97-AF65-F5344CB8AC3E}">
        <p14:creationId xmlns:p14="http://schemas.microsoft.com/office/powerpoint/2010/main" val="2087631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Text&#10;&#10;Description automatically generated">
            <a:extLst>
              <a:ext uri="{FF2B5EF4-FFF2-40B4-BE49-F238E27FC236}">
                <a16:creationId xmlns:a16="http://schemas.microsoft.com/office/drawing/2014/main" id="{9DAE220D-FDF5-BE73-675C-AB3395A09E5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549" y="2700913"/>
            <a:ext cx="11921932" cy="2484178"/>
          </a:xfrm>
        </p:spPr>
      </p:pic>
      <p:sp>
        <p:nvSpPr>
          <p:cNvPr id="5" name="Title 1">
            <a:extLst>
              <a:ext uri="{FF2B5EF4-FFF2-40B4-BE49-F238E27FC236}">
                <a16:creationId xmlns:a16="http://schemas.microsoft.com/office/drawing/2014/main" id="{CB8BD438-2FF8-6331-612B-E1584DF6C461}"/>
              </a:ext>
            </a:extLst>
          </p:cNvPr>
          <p:cNvSpPr txBox="1">
            <a:spLocks/>
          </p:cNvSpPr>
          <p:nvPr/>
        </p:nvSpPr>
        <p:spPr>
          <a:xfrm>
            <a:off x="383456" y="398613"/>
            <a:ext cx="11663025" cy="1293028"/>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sz="3200" dirty="0"/>
              <a:t>Hypothesis testing (t-test)</a:t>
            </a:r>
          </a:p>
        </p:txBody>
      </p:sp>
    </p:spTree>
    <p:extLst>
      <p:ext uri="{BB962C8B-B14F-4D97-AF65-F5344CB8AC3E}">
        <p14:creationId xmlns:p14="http://schemas.microsoft.com/office/powerpoint/2010/main" val="2222260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9A4C308-281C-FDA2-877A-6DB1CF0852B1}"/>
              </a:ext>
            </a:extLst>
          </p:cNvPr>
          <p:cNvSpPr>
            <a:spLocks noGrp="1"/>
          </p:cNvSpPr>
          <p:nvPr>
            <p:ph idx="1"/>
          </p:nvPr>
        </p:nvSpPr>
        <p:spPr/>
        <p:txBody>
          <a:bodyPr/>
          <a:lstStyle/>
          <a:p>
            <a:r>
              <a:rPr lang="en-US" dirty="0"/>
              <a:t>The usage of trains has significantly decreased by around 60% between June 2018 and June 2022. The City of Melton, City of Wyndham, and City of Melbourne have experienced the greatest decline.</a:t>
            </a:r>
          </a:p>
          <a:p>
            <a:r>
              <a:rPr lang="en-US" dirty="0"/>
              <a:t>In the City of Melbourne, the Showgrounds and Flemington Racecourse have experienced the greatest changes in train usage. It can be seen that the lockdown and the pandemic have the greatest impact on entertainment activities, such as horse racing and shows.</a:t>
            </a:r>
          </a:p>
          <a:p>
            <a:r>
              <a:rPr lang="en-US" dirty="0"/>
              <a:t>Since the p-values for both hypotheses are less than 0.05, we can reject the Null hypothesis and conclude that there has been a significant decrease in train usage during the period. Additionally, the City of Melbourne has seen a greater decrease in train usage compared to Greater Melbourne.</a:t>
            </a:r>
            <a:endParaRPr lang="en-AU" dirty="0"/>
          </a:p>
        </p:txBody>
      </p:sp>
      <p:sp>
        <p:nvSpPr>
          <p:cNvPr id="6" name="Title 1">
            <a:extLst>
              <a:ext uri="{FF2B5EF4-FFF2-40B4-BE49-F238E27FC236}">
                <a16:creationId xmlns:a16="http://schemas.microsoft.com/office/drawing/2014/main" id="{0149E052-D583-1C22-0AC9-D9FE19F08563}"/>
              </a:ext>
            </a:extLst>
          </p:cNvPr>
          <p:cNvSpPr txBox="1">
            <a:spLocks/>
          </p:cNvSpPr>
          <p:nvPr/>
        </p:nvSpPr>
        <p:spPr>
          <a:xfrm>
            <a:off x="383456" y="398613"/>
            <a:ext cx="11663025" cy="1293028"/>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sz="3200"/>
              <a:t>Conclusions</a:t>
            </a:r>
            <a:endParaRPr lang="en-US" sz="3200" dirty="0"/>
          </a:p>
        </p:txBody>
      </p:sp>
    </p:spTree>
    <p:extLst>
      <p:ext uri="{BB962C8B-B14F-4D97-AF65-F5344CB8AC3E}">
        <p14:creationId xmlns:p14="http://schemas.microsoft.com/office/powerpoint/2010/main" val="36732712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6" name="Picture 35">
            <a:extLst>
              <a:ext uri="{FF2B5EF4-FFF2-40B4-BE49-F238E27FC236}">
                <a16:creationId xmlns:a16="http://schemas.microsoft.com/office/drawing/2014/main" id="{CFD580F5-E7BF-4C1D-BEFD-4A4601EBA8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47" name="Picture 37">
            <a:extLst>
              <a:ext uri="{FF2B5EF4-FFF2-40B4-BE49-F238E27FC236}">
                <a16:creationId xmlns:a16="http://schemas.microsoft.com/office/drawing/2014/main" id="{F0F06750-78FE-4472-8DA5-14CF3336F8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pic>
        <p:nvPicPr>
          <p:cNvPr id="20" name="Picture 7" descr="Empty train">
            <a:extLst>
              <a:ext uri="{FF2B5EF4-FFF2-40B4-BE49-F238E27FC236}">
                <a16:creationId xmlns:a16="http://schemas.microsoft.com/office/drawing/2014/main" id="{4795E977-0C25-4C2C-478F-0901F88B8DD9}"/>
              </a:ext>
            </a:extLst>
          </p:cNvPr>
          <p:cNvPicPr>
            <a:picLocks noChangeAspect="1"/>
          </p:cNvPicPr>
          <p:nvPr/>
        </p:nvPicPr>
        <p:blipFill rotWithShape="1">
          <a:blip r:embed="rId4">
            <a:alphaModFix amt="40000"/>
          </a:blip>
          <a:srcRect t="7386" b="7387"/>
          <a:stretch/>
        </p:blipFill>
        <p:spPr>
          <a:xfrm>
            <a:off x="20" y="10"/>
            <a:ext cx="12191980" cy="6857990"/>
          </a:xfrm>
          <a:prstGeom prst="rect">
            <a:avLst/>
          </a:prstGeom>
        </p:spPr>
      </p:pic>
      <p:sp>
        <p:nvSpPr>
          <p:cNvPr id="2" name="Title 1">
            <a:extLst>
              <a:ext uri="{FF2B5EF4-FFF2-40B4-BE49-F238E27FC236}">
                <a16:creationId xmlns:a16="http://schemas.microsoft.com/office/drawing/2014/main" id="{B4624994-688C-F748-D0F3-7FECD289757C}"/>
              </a:ext>
            </a:extLst>
          </p:cNvPr>
          <p:cNvSpPr>
            <a:spLocks noGrp="1"/>
          </p:cNvSpPr>
          <p:nvPr>
            <p:ph type="title"/>
          </p:nvPr>
        </p:nvSpPr>
        <p:spPr>
          <a:xfrm>
            <a:off x="1371600" y="2237173"/>
            <a:ext cx="9448800" cy="2602062"/>
          </a:xfrm>
        </p:spPr>
        <p:txBody>
          <a:bodyPr vert="horz" lIns="91440" tIns="45720" rIns="91440" bIns="45720" rtlCol="0" anchor="b">
            <a:normAutofit/>
          </a:bodyPr>
          <a:lstStyle/>
          <a:p>
            <a:pPr algn="l"/>
            <a:r>
              <a:rPr lang="en-US" sz="4700"/>
              <a:t>Did the pandemic affect the peak hours of train usage in Metropolitan Melbourne?</a:t>
            </a:r>
          </a:p>
        </p:txBody>
      </p:sp>
      <p:sp>
        <p:nvSpPr>
          <p:cNvPr id="6" name="Text Placeholder 5">
            <a:extLst>
              <a:ext uri="{FF2B5EF4-FFF2-40B4-BE49-F238E27FC236}">
                <a16:creationId xmlns:a16="http://schemas.microsoft.com/office/drawing/2014/main" id="{260BCA09-A0A3-5C84-597F-D8A536668E21}"/>
              </a:ext>
            </a:extLst>
          </p:cNvPr>
          <p:cNvSpPr>
            <a:spLocks noGrp="1"/>
          </p:cNvSpPr>
          <p:nvPr>
            <p:ph type="body" idx="1"/>
          </p:nvPr>
        </p:nvSpPr>
        <p:spPr>
          <a:xfrm>
            <a:off x="1371600" y="4842935"/>
            <a:ext cx="9448800" cy="685800"/>
          </a:xfrm>
        </p:spPr>
        <p:txBody>
          <a:bodyPr vert="horz" lIns="91440" tIns="45720" rIns="91440" bIns="45720" rtlCol="0">
            <a:normAutofit/>
          </a:bodyPr>
          <a:lstStyle/>
          <a:p>
            <a:pPr algn="l"/>
            <a:r>
              <a:rPr lang="en-US" sz="2000">
                <a:solidFill>
                  <a:schemeClr val="tx1"/>
                </a:solidFill>
              </a:rPr>
              <a:t>Presented by Jai Gupta</a:t>
            </a:r>
          </a:p>
        </p:txBody>
      </p:sp>
    </p:spTree>
    <p:extLst>
      <p:ext uri="{BB962C8B-B14F-4D97-AF65-F5344CB8AC3E}">
        <p14:creationId xmlns:p14="http://schemas.microsoft.com/office/powerpoint/2010/main" val="1694452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line chart&#10;&#10;Description automatically generated">
            <a:extLst>
              <a:ext uri="{FF2B5EF4-FFF2-40B4-BE49-F238E27FC236}">
                <a16:creationId xmlns:a16="http://schemas.microsoft.com/office/drawing/2014/main" id="{E5EA708E-5F89-F367-584A-9A1A9BB876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5541" y="143655"/>
            <a:ext cx="8760917" cy="6570689"/>
          </a:xfrm>
        </p:spPr>
      </p:pic>
    </p:spTree>
    <p:extLst>
      <p:ext uri="{BB962C8B-B14F-4D97-AF65-F5344CB8AC3E}">
        <p14:creationId xmlns:p14="http://schemas.microsoft.com/office/powerpoint/2010/main" val="3260513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bar chart&#10;&#10;Description automatically generated">
            <a:extLst>
              <a:ext uri="{FF2B5EF4-FFF2-40B4-BE49-F238E27FC236}">
                <a16:creationId xmlns:a16="http://schemas.microsoft.com/office/drawing/2014/main" id="{2FD3A5C8-011C-7458-CF8D-B94D5941B96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4578" y="117538"/>
            <a:ext cx="8742844" cy="6622924"/>
          </a:xfrm>
        </p:spPr>
      </p:pic>
    </p:spTree>
    <p:extLst>
      <p:ext uri="{BB962C8B-B14F-4D97-AF65-F5344CB8AC3E}">
        <p14:creationId xmlns:p14="http://schemas.microsoft.com/office/powerpoint/2010/main" val="2317153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up of door handles of glass building doors">
            <a:extLst>
              <a:ext uri="{FF2B5EF4-FFF2-40B4-BE49-F238E27FC236}">
                <a16:creationId xmlns:a16="http://schemas.microsoft.com/office/drawing/2014/main" id="{35FF27FB-8F4E-2AA5-4CEB-E53C16BB93F3}"/>
              </a:ext>
            </a:extLst>
          </p:cNvPr>
          <p:cNvPicPr>
            <a:picLocks noChangeAspect="1"/>
          </p:cNvPicPr>
          <p:nvPr/>
        </p:nvPicPr>
        <p:blipFill rotWithShape="1">
          <a:blip r:embed="rId2">
            <a:duotone>
              <a:prstClr val="black"/>
              <a:schemeClr val="tx2">
                <a:tint val="45000"/>
                <a:satMod val="400000"/>
              </a:schemeClr>
            </a:duotone>
            <a:alphaModFix amt="30000"/>
          </a:blip>
          <a:srcRect t="8658" b="7072"/>
          <a:stretch/>
        </p:blipFill>
        <p:spPr>
          <a:xfrm>
            <a:off x="20" y="10"/>
            <a:ext cx="12191980" cy="6857990"/>
          </a:xfrm>
          <a:prstGeom prst="rect">
            <a:avLst/>
          </a:prstGeom>
        </p:spPr>
      </p:pic>
      <p:pic>
        <p:nvPicPr>
          <p:cNvPr id="11" name="Picture 10">
            <a:extLst>
              <a:ext uri="{FF2B5EF4-FFF2-40B4-BE49-F238E27FC236}">
                <a16:creationId xmlns:a16="http://schemas.microsoft.com/office/drawing/2014/main" id="{6319FFD2-07B5-4029-BFB3-26FCFCC2F1B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77F13185-3566-FECC-DC0E-F9FBE44A264F}"/>
              </a:ext>
            </a:extLst>
          </p:cNvPr>
          <p:cNvSpPr>
            <a:spLocks noGrp="1"/>
          </p:cNvSpPr>
          <p:nvPr>
            <p:ph type="title"/>
          </p:nvPr>
        </p:nvSpPr>
        <p:spPr>
          <a:xfrm>
            <a:off x="2895600" y="764373"/>
            <a:ext cx="8610600" cy="1293028"/>
          </a:xfrm>
        </p:spPr>
        <p:txBody>
          <a:bodyPr>
            <a:normAutofit/>
          </a:bodyPr>
          <a:lstStyle/>
          <a:p>
            <a:r>
              <a:rPr lang="en-US" dirty="0"/>
              <a:t>Project Description</a:t>
            </a:r>
            <a:endParaRPr lang="en-AU" dirty="0"/>
          </a:p>
        </p:txBody>
      </p:sp>
      <p:sp>
        <p:nvSpPr>
          <p:cNvPr id="3" name="Content Placeholder 2">
            <a:extLst>
              <a:ext uri="{FF2B5EF4-FFF2-40B4-BE49-F238E27FC236}">
                <a16:creationId xmlns:a16="http://schemas.microsoft.com/office/drawing/2014/main" id="{A0C636DE-78AF-FDEE-5B41-7D935B75BCAE}"/>
              </a:ext>
            </a:extLst>
          </p:cNvPr>
          <p:cNvSpPr>
            <a:spLocks noGrp="1"/>
          </p:cNvSpPr>
          <p:nvPr>
            <p:ph idx="1"/>
          </p:nvPr>
        </p:nvSpPr>
        <p:spPr>
          <a:xfrm>
            <a:off x="685800" y="2194560"/>
            <a:ext cx="10820400" cy="4024125"/>
          </a:xfrm>
        </p:spPr>
        <p:txBody>
          <a:bodyPr>
            <a:normAutofit/>
          </a:bodyPr>
          <a:lstStyle/>
          <a:p>
            <a:r>
              <a:rPr lang="en-US" dirty="0"/>
              <a:t>The COVID-19 pandemic has had a profound impact on many aspects of life, including transportation and mobility. With the introduction of various restrictions and lockdowns, people have had to adapt their travel behaviors and routines, leading to significant changes in mobility patterns. This study aims to investigate how mobility patterns in Metropolitan Melbourne have evolved from June 2018 to June 2022, with a focus on the impact of the pandemic.</a:t>
            </a:r>
            <a:endParaRPr lang="en-AU" dirty="0"/>
          </a:p>
        </p:txBody>
      </p:sp>
    </p:spTree>
    <p:extLst>
      <p:ext uri="{BB962C8B-B14F-4D97-AF65-F5344CB8AC3E}">
        <p14:creationId xmlns:p14="http://schemas.microsoft.com/office/powerpoint/2010/main" val="1638656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Text&#10;&#10;Description automatically generated">
            <a:extLst>
              <a:ext uri="{FF2B5EF4-FFF2-40B4-BE49-F238E27FC236}">
                <a16:creationId xmlns:a16="http://schemas.microsoft.com/office/drawing/2014/main" id="{1B7BB2C4-7EE0-8BB5-7E54-40E12FA85A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8541" y="1440306"/>
            <a:ext cx="9774918" cy="3820001"/>
          </a:xfrm>
        </p:spPr>
      </p:pic>
      <p:sp>
        <p:nvSpPr>
          <p:cNvPr id="5" name="Title 1">
            <a:extLst>
              <a:ext uri="{FF2B5EF4-FFF2-40B4-BE49-F238E27FC236}">
                <a16:creationId xmlns:a16="http://schemas.microsoft.com/office/drawing/2014/main" id="{C28BAD5E-241B-D12F-641B-17B2B6B8087C}"/>
              </a:ext>
            </a:extLst>
          </p:cNvPr>
          <p:cNvSpPr txBox="1">
            <a:spLocks/>
          </p:cNvSpPr>
          <p:nvPr/>
        </p:nvSpPr>
        <p:spPr>
          <a:xfrm>
            <a:off x="383456" y="398613"/>
            <a:ext cx="11663025" cy="1293028"/>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sz="3200" dirty="0"/>
              <a:t>Hypothesis testing (</a:t>
            </a:r>
            <a:r>
              <a:rPr lang="en-US" sz="3200" dirty="0" err="1"/>
              <a:t>anova</a:t>
            </a:r>
            <a:r>
              <a:rPr lang="en-US" sz="3200" dirty="0"/>
              <a:t>)</a:t>
            </a:r>
          </a:p>
        </p:txBody>
      </p:sp>
      <p:pic>
        <p:nvPicPr>
          <p:cNvPr id="3" name="Picture 2" descr="Text&#10;&#10;Description automatically generated">
            <a:extLst>
              <a:ext uri="{FF2B5EF4-FFF2-40B4-BE49-F238E27FC236}">
                <a16:creationId xmlns:a16="http://schemas.microsoft.com/office/drawing/2014/main" id="{2C3D7DE3-51C5-4817-765E-8960A9A136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0837" y="5357637"/>
            <a:ext cx="6410325" cy="1209675"/>
          </a:xfrm>
          <a:prstGeom prst="rect">
            <a:avLst/>
          </a:prstGeom>
        </p:spPr>
      </p:pic>
    </p:spTree>
    <p:extLst>
      <p:ext uri="{BB962C8B-B14F-4D97-AF65-F5344CB8AC3E}">
        <p14:creationId xmlns:p14="http://schemas.microsoft.com/office/powerpoint/2010/main" val="192057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574486-3923-B204-0650-89799202BFEE}"/>
              </a:ext>
            </a:extLst>
          </p:cNvPr>
          <p:cNvSpPr>
            <a:spLocks noGrp="1"/>
          </p:cNvSpPr>
          <p:nvPr>
            <p:ph idx="1"/>
          </p:nvPr>
        </p:nvSpPr>
        <p:spPr/>
        <p:txBody>
          <a:bodyPr>
            <a:normAutofit lnSpcReduction="10000"/>
          </a:bodyPr>
          <a:lstStyle/>
          <a:p>
            <a:r>
              <a:rPr lang="en-US" dirty="0"/>
              <a:t>The conclusion drawn from the hypothesis testing is that we can reject the Null hypothesis that did not affect the peak hours of train usage in Metropolitan Melbourne. This means the Alternative hypothesis is supported, indicating that the pandemic did affect the peak hours of train usage in Metropolitan Melbourne.</a:t>
            </a:r>
          </a:p>
          <a:p>
            <a:endParaRPr lang="en-US" dirty="0"/>
          </a:p>
          <a:p>
            <a:r>
              <a:rPr lang="en-US" dirty="0"/>
              <a:t>Considering Line chart and Bar graph , we can observe the total number of passengers during peak hours of each Financial year, we can observe a significant decrease in the total number of passengers during peak hours in the financial year 2020-2021 compared to the previous financial years. This decrease can be attributed to the pandemic, which caused changes in people's travel behavior due to lockdowns, remote work policies and other factors related to the pandemic.</a:t>
            </a:r>
          </a:p>
        </p:txBody>
      </p:sp>
      <p:sp>
        <p:nvSpPr>
          <p:cNvPr id="6" name="Title 1">
            <a:extLst>
              <a:ext uri="{FF2B5EF4-FFF2-40B4-BE49-F238E27FC236}">
                <a16:creationId xmlns:a16="http://schemas.microsoft.com/office/drawing/2014/main" id="{BCBEA94F-C578-082E-2624-E86424D00F77}"/>
              </a:ext>
            </a:extLst>
          </p:cNvPr>
          <p:cNvSpPr txBox="1">
            <a:spLocks/>
          </p:cNvSpPr>
          <p:nvPr/>
        </p:nvSpPr>
        <p:spPr>
          <a:xfrm>
            <a:off x="383456" y="398613"/>
            <a:ext cx="11663025" cy="1293028"/>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sz="3200" dirty="0"/>
              <a:t>conclusions</a:t>
            </a:r>
          </a:p>
        </p:txBody>
      </p:sp>
    </p:spTree>
    <p:extLst>
      <p:ext uri="{BB962C8B-B14F-4D97-AF65-F5344CB8AC3E}">
        <p14:creationId xmlns:p14="http://schemas.microsoft.com/office/powerpoint/2010/main" val="1222474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CFD580F5-E7BF-4C1D-BEFD-4A4601EBA8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26" name="Picture 25">
            <a:extLst>
              <a:ext uri="{FF2B5EF4-FFF2-40B4-BE49-F238E27FC236}">
                <a16:creationId xmlns:a16="http://schemas.microsoft.com/office/drawing/2014/main" id="{F0F06750-78FE-4472-8DA5-14CF3336F8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pic>
        <p:nvPicPr>
          <p:cNvPr id="19" name="Picture 7" descr="A city street at night&#10;&#10;Description automatically generated with low confidence">
            <a:extLst>
              <a:ext uri="{FF2B5EF4-FFF2-40B4-BE49-F238E27FC236}">
                <a16:creationId xmlns:a16="http://schemas.microsoft.com/office/drawing/2014/main" id="{2ABF2140-C3C9-9836-D748-D1DC338BB785}"/>
              </a:ext>
            </a:extLst>
          </p:cNvPr>
          <p:cNvPicPr>
            <a:picLocks noChangeAspect="1"/>
          </p:cNvPicPr>
          <p:nvPr/>
        </p:nvPicPr>
        <p:blipFill rotWithShape="1">
          <a:blip r:embed="rId4">
            <a:alphaModFix amt="40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B4624994-688C-F748-D0F3-7FECD289757C}"/>
              </a:ext>
            </a:extLst>
          </p:cNvPr>
          <p:cNvSpPr>
            <a:spLocks noGrp="1"/>
          </p:cNvSpPr>
          <p:nvPr>
            <p:ph type="title"/>
          </p:nvPr>
        </p:nvSpPr>
        <p:spPr>
          <a:xfrm>
            <a:off x="1371600" y="2237173"/>
            <a:ext cx="9448800" cy="2602062"/>
          </a:xfrm>
        </p:spPr>
        <p:txBody>
          <a:bodyPr vert="horz" lIns="91440" tIns="45720" rIns="91440" bIns="45720" rtlCol="0" anchor="b">
            <a:normAutofit/>
          </a:bodyPr>
          <a:lstStyle/>
          <a:p>
            <a:pPr algn="l"/>
            <a:r>
              <a:rPr lang="en-US" sz="4200"/>
              <a:t>How has the volume of pedestrian traffic in Melbourne’s CBD evolved over the time frame?</a:t>
            </a:r>
          </a:p>
        </p:txBody>
      </p:sp>
      <p:sp>
        <p:nvSpPr>
          <p:cNvPr id="6" name="Text Placeholder 5">
            <a:extLst>
              <a:ext uri="{FF2B5EF4-FFF2-40B4-BE49-F238E27FC236}">
                <a16:creationId xmlns:a16="http://schemas.microsoft.com/office/drawing/2014/main" id="{195FCF14-0B1A-4DEB-3188-3E616BFA836F}"/>
              </a:ext>
            </a:extLst>
          </p:cNvPr>
          <p:cNvSpPr>
            <a:spLocks noGrp="1"/>
          </p:cNvSpPr>
          <p:nvPr>
            <p:ph type="body" idx="1"/>
          </p:nvPr>
        </p:nvSpPr>
        <p:spPr>
          <a:xfrm>
            <a:off x="1371600" y="4842935"/>
            <a:ext cx="9448800" cy="685800"/>
          </a:xfrm>
        </p:spPr>
        <p:txBody>
          <a:bodyPr vert="horz" lIns="91440" tIns="45720" rIns="91440" bIns="45720" rtlCol="0">
            <a:normAutofit/>
          </a:bodyPr>
          <a:lstStyle/>
          <a:p>
            <a:pPr algn="l"/>
            <a:r>
              <a:rPr lang="en-US" sz="2000">
                <a:solidFill>
                  <a:schemeClr val="tx1"/>
                </a:solidFill>
              </a:rPr>
              <a:t>Presented by Owen Johannes</a:t>
            </a:r>
          </a:p>
        </p:txBody>
      </p:sp>
    </p:spTree>
    <p:extLst>
      <p:ext uri="{BB962C8B-B14F-4D97-AF65-F5344CB8AC3E}">
        <p14:creationId xmlns:p14="http://schemas.microsoft.com/office/powerpoint/2010/main" val="3036120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B59057C-8D2B-F041-A68D-B1EBAA03B15B}"/>
              </a:ext>
            </a:extLst>
          </p:cNvPr>
          <p:cNvSpPr txBox="1">
            <a:spLocks/>
          </p:cNvSpPr>
          <p:nvPr/>
        </p:nvSpPr>
        <p:spPr>
          <a:xfrm>
            <a:off x="383456" y="398613"/>
            <a:ext cx="11663025" cy="1293028"/>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sz="3200" dirty="0"/>
              <a:t>Hypothesis</a:t>
            </a:r>
          </a:p>
        </p:txBody>
      </p:sp>
      <p:pic>
        <p:nvPicPr>
          <p:cNvPr id="7" name="Content Placeholder 6">
            <a:extLst>
              <a:ext uri="{FF2B5EF4-FFF2-40B4-BE49-F238E27FC236}">
                <a16:creationId xmlns:a16="http://schemas.microsoft.com/office/drawing/2014/main" id="{F2BC79C1-8D28-4F8F-A72E-922249EE0FDA}"/>
              </a:ext>
            </a:extLst>
          </p:cNvPr>
          <p:cNvPicPr>
            <a:picLocks noGrp="1" noChangeAspect="1"/>
          </p:cNvPicPr>
          <p:nvPr>
            <p:ph idx="1"/>
          </p:nvPr>
        </p:nvPicPr>
        <p:blipFill rotWithShape="1">
          <a:blip r:embed="rId2"/>
          <a:srcRect l="7252" t="858" r="671" b="78519"/>
          <a:stretch/>
        </p:blipFill>
        <p:spPr>
          <a:xfrm>
            <a:off x="164304" y="3111291"/>
            <a:ext cx="11863392" cy="1010232"/>
          </a:xfrm>
        </p:spPr>
      </p:pic>
    </p:spTree>
    <p:extLst>
      <p:ext uri="{BB962C8B-B14F-4D97-AF65-F5344CB8AC3E}">
        <p14:creationId xmlns:p14="http://schemas.microsoft.com/office/powerpoint/2010/main" val="33023511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iagram&#10;&#10;Description automatically generated">
            <a:extLst>
              <a:ext uri="{FF2B5EF4-FFF2-40B4-BE49-F238E27FC236}">
                <a16:creationId xmlns:a16="http://schemas.microsoft.com/office/drawing/2014/main" id="{CC99ECFD-F22C-5E26-4B34-164E867102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1687" y="135783"/>
            <a:ext cx="8388626" cy="6586434"/>
          </a:xfrm>
        </p:spPr>
      </p:pic>
    </p:spTree>
    <p:extLst>
      <p:ext uri="{BB962C8B-B14F-4D97-AF65-F5344CB8AC3E}">
        <p14:creationId xmlns:p14="http://schemas.microsoft.com/office/powerpoint/2010/main" val="3884449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hart, bar chart&#10;&#10;Description automatically generated">
            <a:extLst>
              <a:ext uri="{FF2B5EF4-FFF2-40B4-BE49-F238E27FC236}">
                <a16:creationId xmlns:a16="http://schemas.microsoft.com/office/drawing/2014/main" id="{B029BECF-699A-3561-F2F0-2957ABFD06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880" y="202236"/>
            <a:ext cx="11900240" cy="6453528"/>
          </a:xfrm>
        </p:spPr>
      </p:pic>
    </p:spTree>
    <p:extLst>
      <p:ext uri="{BB962C8B-B14F-4D97-AF65-F5344CB8AC3E}">
        <p14:creationId xmlns:p14="http://schemas.microsoft.com/office/powerpoint/2010/main" val="3022188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Text&#10;&#10;Description automatically generated">
            <a:extLst>
              <a:ext uri="{FF2B5EF4-FFF2-40B4-BE49-F238E27FC236}">
                <a16:creationId xmlns:a16="http://schemas.microsoft.com/office/drawing/2014/main" id="{680C9A21-DE19-CBC1-17BE-61FB85B7F4B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59645" r="39764"/>
          <a:stretch/>
        </p:blipFill>
        <p:spPr>
          <a:xfrm>
            <a:off x="594329" y="2256638"/>
            <a:ext cx="11003342" cy="3629295"/>
          </a:xfrm>
        </p:spPr>
      </p:pic>
      <p:sp>
        <p:nvSpPr>
          <p:cNvPr id="5" name="Title 1">
            <a:extLst>
              <a:ext uri="{FF2B5EF4-FFF2-40B4-BE49-F238E27FC236}">
                <a16:creationId xmlns:a16="http://schemas.microsoft.com/office/drawing/2014/main" id="{86260164-10D3-7DF3-39D1-6D886A5FA5DB}"/>
              </a:ext>
            </a:extLst>
          </p:cNvPr>
          <p:cNvSpPr txBox="1">
            <a:spLocks/>
          </p:cNvSpPr>
          <p:nvPr/>
        </p:nvSpPr>
        <p:spPr>
          <a:xfrm>
            <a:off x="383456" y="398613"/>
            <a:ext cx="11663025" cy="1293028"/>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sz="3200" dirty="0"/>
              <a:t>Top 5 sensors</a:t>
            </a:r>
          </a:p>
        </p:txBody>
      </p:sp>
    </p:spTree>
    <p:extLst>
      <p:ext uri="{BB962C8B-B14F-4D97-AF65-F5344CB8AC3E}">
        <p14:creationId xmlns:p14="http://schemas.microsoft.com/office/powerpoint/2010/main" val="42460905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BDE51-2B59-5129-C689-D13150D953FC}"/>
              </a:ext>
            </a:extLst>
          </p:cNvPr>
          <p:cNvSpPr txBox="1">
            <a:spLocks/>
          </p:cNvSpPr>
          <p:nvPr/>
        </p:nvSpPr>
        <p:spPr>
          <a:xfrm>
            <a:off x="383456" y="398613"/>
            <a:ext cx="11663025" cy="1293028"/>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sz="3200" dirty="0"/>
              <a:t>Independent t-test</a:t>
            </a:r>
          </a:p>
        </p:txBody>
      </p:sp>
      <p:pic>
        <p:nvPicPr>
          <p:cNvPr id="6" name="Content Placeholder 5" descr="Text&#10;&#10;Description automatically generated">
            <a:extLst>
              <a:ext uri="{FF2B5EF4-FFF2-40B4-BE49-F238E27FC236}">
                <a16:creationId xmlns:a16="http://schemas.microsoft.com/office/drawing/2014/main" id="{CDEF3F07-DCEB-B24F-80C4-F4C88019DB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9300" y="1463395"/>
            <a:ext cx="10333400" cy="5251799"/>
          </a:xfrm>
        </p:spPr>
      </p:pic>
    </p:spTree>
    <p:extLst>
      <p:ext uri="{BB962C8B-B14F-4D97-AF65-F5344CB8AC3E}">
        <p14:creationId xmlns:p14="http://schemas.microsoft.com/office/powerpoint/2010/main" val="27815174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icture containing chart&#10;&#10;Description automatically generated">
            <a:extLst>
              <a:ext uri="{FF2B5EF4-FFF2-40B4-BE49-F238E27FC236}">
                <a16:creationId xmlns:a16="http://schemas.microsoft.com/office/drawing/2014/main" id="{C5AA1654-90F9-A837-DC36-CCC5700E1E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1919587" y="225142"/>
            <a:ext cx="8352825" cy="6571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4576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bar chart, histogram&#10;&#10;Description automatically generated">
            <a:extLst>
              <a:ext uri="{FF2B5EF4-FFF2-40B4-BE49-F238E27FC236}">
                <a16:creationId xmlns:a16="http://schemas.microsoft.com/office/drawing/2014/main" id="{C7EE5564-99AD-E05D-32CF-3EB57F9991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332" y="150002"/>
            <a:ext cx="12031336" cy="6557996"/>
          </a:xfrm>
        </p:spPr>
      </p:pic>
    </p:spTree>
    <p:extLst>
      <p:ext uri="{BB962C8B-B14F-4D97-AF65-F5344CB8AC3E}">
        <p14:creationId xmlns:p14="http://schemas.microsoft.com/office/powerpoint/2010/main" val="2344622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4" descr="High speed train with motion blur effect">
            <a:extLst>
              <a:ext uri="{FF2B5EF4-FFF2-40B4-BE49-F238E27FC236}">
                <a16:creationId xmlns:a16="http://schemas.microsoft.com/office/drawing/2014/main" id="{7634B81E-83C5-AAA7-CF6B-B57EB1CDB2D4}"/>
              </a:ext>
            </a:extLst>
          </p:cNvPr>
          <p:cNvPicPr>
            <a:picLocks noChangeAspect="1"/>
          </p:cNvPicPr>
          <p:nvPr/>
        </p:nvPicPr>
        <p:blipFill rotWithShape="1">
          <a:blip r:embed="rId2">
            <a:duotone>
              <a:prstClr val="black"/>
              <a:schemeClr val="tx2">
                <a:tint val="45000"/>
                <a:satMod val="400000"/>
              </a:schemeClr>
            </a:duotone>
            <a:alphaModFix amt="30000"/>
          </a:blip>
          <a:srcRect t="15730"/>
          <a:stretch/>
        </p:blipFill>
        <p:spPr>
          <a:xfrm>
            <a:off x="20" y="10"/>
            <a:ext cx="12191980" cy="6857990"/>
          </a:xfrm>
          <a:prstGeom prst="rect">
            <a:avLst/>
          </a:prstGeom>
        </p:spPr>
      </p:pic>
      <p:pic>
        <p:nvPicPr>
          <p:cNvPr id="30" name="Picture 29">
            <a:extLst>
              <a:ext uri="{FF2B5EF4-FFF2-40B4-BE49-F238E27FC236}">
                <a16:creationId xmlns:a16="http://schemas.microsoft.com/office/drawing/2014/main" id="{6319FFD2-07B5-4029-BFB3-26FCFCC2F1B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CD4BFFEA-886A-89DB-84D9-076D5A7EE301}"/>
              </a:ext>
            </a:extLst>
          </p:cNvPr>
          <p:cNvSpPr>
            <a:spLocks noGrp="1"/>
          </p:cNvSpPr>
          <p:nvPr>
            <p:ph type="title"/>
          </p:nvPr>
        </p:nvSpPr>
        <p:spPr>
          <a:xfrm>
            <a:off x="2895600" y="764373"/>
            <a:ext cx="8610600" cy="1293028"/>
          </a:xfrm>
        </p:spPr>
        <p:txBody>
          <a:bodyPr>
            <a:normAutofit/>
          </a:bodyPr>
          <a:lstStyle/>
          <a:p>
            <a:r>
              <a:rPr lang="en-US"/>
              <a:t>Our Questions</a:t>
            </a:r>
            <a:endParaRPr lang="en-AU" dirty="0"/>
          </a:p>
        </p:txBody>
      </p:sp>
      <p:sp>
        <p:nvSpPr>
          <p:cNvPr id="3" name="Content Placeholder 2">
            <a:extLst>
              <a:ext uri="{FF2B5EF4-FFF2-40B4-BE49-F238E27FC236}">
                <a16:creationId xmlns:a16="http://schemas.microsoft.com/office/drawing/2014/main" id="{64BC574A-86AD-0D37-CB94-899D3AFD2A7D}"/>
              </a:ext>
            </a:extLst>
          </p:cNvPr>
          <p:cNvSpPr>
            <a:spLocks noGrp="1"/>
          </p:cNvSpPr>
          <p:nvPr>
            <p:ph idx="1"/>
          </p:nvPr>
        </p:nvSpPr>
        <p:spPr>
          <a:xfrm>
            <a:off x="685800" y="2194560"/>
            <a:ext cx="10820400" cy="4024125"/>
          </a:xfrm>
        </p:spPr>
        <p:txBody>
          <a:bodyPr>
            <a:normAutofit/>
          </a:bodyPr>
          <a:lstStyle/>
          <a:p>
            <a:r>
              <a:rPr lang="en-US" dirty="0"/>
              <a:t>How has each of the different modes of public transport increased or decreased in usage in light of the pandemic? – Henry</a:t>
            </a:r>
          </a:p>
          <a:p>
            <a:r>
              <a:rPr lang="en-US" dirty="0"/>
              <a:t>Which municipality saw the greatest change in train usage, and which station saw the greatest change in the City of Melbourne? - Tao</a:t>
            </a:r>
          </a:p>
          <a:p>
            <a:r>
              <a:rPr lang="en-US" dirty="0"/>
              <a:t>Did the pandemic affect the peak hours of train usage in Metropolitan Melbourne? - Jai</a:t>
            </a:r>
          </a:p>
          <a:p>
            <a:r>
              <a:rPr lang="en-US" dirty="0"/>
              <a:t>How has the volume of pedestrian traffic in Melbourne’s CBD evolved over the time frame? - Owen</a:t>
            </a:r>
          </a:p>
        </p:txBody>
      </p:sp>
    </p:spTree>
    <p:extLst>
      <p:ext uri="{BB962C8B-B14F-4D97-AF65-F5344CB8AC3E}">
        <p14:creationId xmlns:p14="http://schemas.microsoft.com/office/powerpoint/2010/main" val="34351037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260164-10D3-7DF3-39D1-6D886A5FA5DB}"/>
              </a:ext>
            </a:extLst>
          </p:cNvPr>
          <p:cNvSpPr txBox="1">
            <a:spLocks/>
          </p:cNvSpPr>
          <p:nvPr/>
        </p:nvSpPr>
        <p:spPr>
          <a:xfrm>
            <a:off x="383456" y="398613"/>
            <a:ext cx="11663025" cy="1293028"/>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sz="3200" dirty="0"/>
              <a:t>Bottom 5 sensors</a:t>
            </a:r>
          </a:p>
        </p:txBody>
      </p:sp>
      <p:pic>
        <p:nvPicPr>
          <p:cNvPr id="6" name="Content Placeholder 5" descr="Text&#10;&#10;Description automatically generated">
            <a:extLst>
              <a:ext uri="{FF2B5EF4-FFF2-40B4-BE49-F238E27FC236}">
                <a16:creationId xmlns:a16="http://schemas.microsoft.com/office/drawing/2014/main" id="{A4DD3988-55A5-C42D-8623-E651395A164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1695" r="44696"/>
          <a:stretch/>
        </p:blipFill>
        <p:spPr>
          <a:xfrm>
            <a:off x="112495" y="1870066"/>
            <a:ext cx="11967010" cy="4063876"/>
          </a:xfrm>
        </p:spPr>
      </p:pic>
    </p:spTree>
    <p:extLst>
      <p:ext uri="{BB962C8B-B14F-4D97-AF65-F5344CB8AC3E}">
        <p14:creationId xmlns:p14="http://schemas.microsoft.com/office/powerpoint/2010/main" val="37382408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BDE51-2B59-5129-C689-D13150D953FC}"/>
              </a:ext>
            </a:extLst>
          </p:cNvPr>
          <p:cNvSpPr txBox="1">
            <a:spLocks/>
          </p:cNvSpPr>
          <p:nvPr/>
        </p:nvSpPr>
        <p:spPr>
          <a:xfrm>
            <a:off x="383456" y="398613"/>
            <a:ext cx="11663025" cy="1293028"/>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sz="3200" dirty="0"/>
              <a:t>related t-test</a:t>
            </a:r>
          </a:p>
        </p:txBody>
      </p:sp>
      <p:pic>
        <p:nvPicPr>
          <p:cNvPr id="7" name="Content Placeholder 6" descr="Text&#10;&#10;Description automatically generated">
            <a:extLst>
              <a:ext uri="{FF2B5EF4-FFF2-40B4-BE49-F238E27FC236}">
                <a16:creationId xmlns:a16="http://schemas.microsoft.com/office/drawing/2014/main" id="{4E58D04D-A6C2-E6F7-E50C-5A75D6A887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1904" y="1366458"/>
            <a:ext cx="9548191" cy="5272881"/>
          </a:xfrm>
        </p:spPr>
      </p:pic>
    </p:spTree>
    <p:extLst>
      <p:ext uri="{BB962C8B-B14F-4D97-AF65-F5344CB8AC3E}">
        <p14:creationId xmlns:p14="http://schemas.microsoft.com/office/powerpoint/2010/main" val="21801334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574486-3923-B204-0650-89799202BFEE}"/>
              </a:ext>
            </a:extLst>
          </p:cNvPr>
          <p:cNvSpPr>
            <a:spLocks noGrp="1"/>
          </p:cNvSpPr>
          <p:nvPr>
            <p:ph idx="1"/>
          </p:nvPr>
        </p:nvSpPr>
        <p:spPr/>
        <p:txBody>
          <a:bodyPr>
            <a:normAutofit/>
          </a:bodyPr>
          <a:lstStyle/>
          <a:p>
            <a:r>
              <a:rPr lang="en-AU" sz="1800" b="0" dirty="0">
                <a:solidFill>
                  <a:srgbClr val="D4D4D4"/>
                </a:solidFill>
                <a:effectLst/>
                <a:latin typeface="+mj-lt"/>
              </a:rPr>
              <a:t>Based on the two statistical analyses performed, there is evidence to suggest that the volume of pedestrian traffic in Melbourne's CBD has decreased between 2018-2022. The paired t-test on the daily pedestrian counts for each sensor in 2018 and 2022 found a statistically significant decrease in pedestrian traffic over that time frame. Additionally, the t-test with unequal variances on the daily pedestrian traffic counts between 2020-2022 found evidence for a short-term increase in pedestrian traffic, although the overall trend for the entire time frame is unclear.</a:t>
            </a:r>
          </a:p>
          <a:p>
            <a:r>
              <a:rPr lang="en-AU" sz="1800" b="0" dirty="0">
                <a:solidFill>
                  <a:srgbClr val="D4D4D4"/>
                </a:solidFill>
                <a:effectLst/>
                <a:latin typeface="+mj-lt"/>
              </a:rPr>
              <a:t>In summary, there has been a significant decrease in pedestrian traffic in Melbourne's CBD over the past few years, with some indications of a short-term increase more recently.</a:t>
            </a:r>
          </a:p>
        </p:txBody>
      </p:sp>
      <p:sp>
        <p:nvSpPr>
          <p:cNvPr id="6" name="Title 1">
            <a:extLst>
              <a:ext uri="{FF2B5EF4-FFF2-40B4-BE49-F238E27FC236}">
                <a16:creationId xmlns:a16="http://schemas.microsoft.com/office/drawing/2014/main" id="{BCBEA94F-C578-082E-2624-E86424D00F77}"/>
              </a:ext>
            </a:extLst>
          </p:cNvPr>
          <p:cNvSpPr txBox="1">
            <a:spLocks/>
          </p:cNvSpPr>
          <p:nvPr/>
        </p:nvSpPr>
        <p:spPr>
          <a:xfrm>
            <a:off x="383456" y="398613"/>
            <a:ext cx="11663025" cy="1293028"/>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sz="3200" dirty="0"/>
              <a:t>conclusions</a:t>
            </a:r>
          </a:p>
        </p:txBody>
      </p:sp>
    </p:spTree>
    <p:extLst>
      <p:ext uri="{BB962C8B-B14F-4D97-AF65-F5344CB8AC3E}">
        <p14:creationId xmlns:p14="http://schemas.microsoft.com/office/powerpoint/2010/main" val="1485204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12">
            <a:extLst>
              <a:ext uri="{FF2B5EF4-FFF2-40B4-BE49-F238E27FC236}">
                <a16:creationId xmlns:a16="http://schemas.microsoft.com/office/drawing/2014/main" id="{CFD580F5-E7BF-4C1D-BEFD-4A4601EBA8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20" name="Picture 14">
            <a:extLst>
              <a:ext uri="{FF2B5EF4-FFF2-40B4-BE49-F238E27FC236}">
                <a16:creationId xmlns:a16="http://schemas.microsoft.com/office/drawing/2014/main" id="{F0F06750-78FE-4472-8DA5-14CF3336F8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pic>
        <p:nvPicPr>
          <p:cNvPr id="21" name="Picture 8" descr="Interior of empty bus">
            <a:extLst>
              <a:ext uri="{FF2B5EF4-FFF2-40B4-BE49-F238E27FC236}">
                <a16:creationId xmlns:a16="http://schemas.microsoft.com/office/drawing/2014/main" id="{4CC5639E-A0B0-F292-3512-C63DCAC4A6E8}"/>
              </a:ext>
            </a:extLst>
          </p:cNvPr>
          <p:cNvPicPr>
            <a:picLocks noChangeAspect="1"/>
          </p:cNvPicPr>
          <p:nvPr/>
        </p:nvPicPr>
        <p:blipFill rotWithShape="1">
          <a:blip r:embed="rId4">
            <a:alphaModFix amt="40000"/>
          </a:blip>
          <a:srcRect b="15730"/>
          <a:stretch/>
        </p:blipFill>
        <p:spPr>
          <a:xfrm>
            <a:off x="20" y="10"/>
            <a:ext cx="12191980" cy="6857990"/>
          </a:xfrm>
          <a:prstGeom prst="rect">
            <a:avLst/>
          </a:prstGeom>
        </p:spPr>
      </p:pic>
      <p:sp>
        <p:nvSpPr>
          <p:cNvPr id="7" name="Title 6">
            <a:extLst>
              <a:ext uri="{FF2B5EF4-FFF2-40B4-BE49-F238E27FC236}">
                <a16:creationId xmlns:a16="http://schemas.microsoft.com/office/drawing/2014/main" id="{82E992D8-42E5-64A6-0834-36F5954A925A}"/>
              </a:ext>
            </a:extLst>
          </p:cNvPr>
          <p:cNvSpPr>
            <a:spLocks noGrp="1"/>
          </p:cNvSpPr>
          <p:nvPr>
            <p:ph type="title"/>
          </p:nvPr>
        </p:nvSpPr>
        <p:spPr>
          <a:xfrm>
            <a:off x="1371600" y="2237173"/>
            <a:ext cx="9448800" cy="2602062"/>
          </a:xfrm>
        </p:spPr>
        <p:txBody>
          <a:bodyPr vert="horz" lIns="91440" tIns="45720" rIns="91440" bIns="45720" rtlCol="0" anchor="b">
            <a:normAutofit/>
          </a:bodyPr>
          <a:lstStyle/>
          <a:p>
            <a:pPr algn="l"/>
            <a:r>
              <a:rPr lang="en-US" sz="6000" dirty="0"/>
              <a:t>overall conclusions</a:t>
            </a:r>
          </a:p>
        </p:txBody>
      </p:sp>
      <p:sp>
        <p:nvSpPr>
          <p:cNvPr id="3" name="Content Placeholder 2">
            <a:extLst>
              <a:ext uri="{FF2B5EF4-FFF2-40B4-BE49-F238E27FC236}">
                <a16:creationId xmlns:a16="http://schemas.microsoft.com/office/drawing/2014/main" id="{618D4021-91B6-9DED-99F0-85D2A6A198EC}"/>
              </a:ext>
            </a:extLst>
          </p:cNvPr>
          <p:cNvSpPr>
            <a:spLocks noGrp="1"/>
          </p:cNvSpPr>
          <p:nvPr>
            <p:ph type="body" idx="1"/>
          </p:nvPr>
        </p:nvSpPr>
        <p:spPr>
          <a:xfrm>
            <a:off x="1371600" y="4842935"/>
            <a:ext cx="9448800" cy="685800"/>
          </a:xfrm>
        </p:spPr>
        <p:txBody>
          <a:bodyPr vert="horz" lIns="91440" tIns="45720" rIns="91440" bIns="45720" rtlCol="0">
            <a:normAutofit/>
          </a:bodyPr>
          <a:lstStyle/>
          <a:p>
            <a:pPr algn="l"/>
            <a:r>
              <a:rPr lang="en-US" sz="2000" dirty="0">
                <a:solidFill>
                  <a:schemeClr val="tx1"/>
                </a:solidFill>
              </a:rPr>
              <a:t>Presented by </a:t>
            </a:r>
            <a:r>
              <a:rPr lang="en-US" sz="2000" dirty="0" err="1">
                <a:solidFill>
                  <a:schemeClr val="tx1"/>
                </a:solidFill>
              </a:rPr>
              <a:t>Tattwamasi</a:t>
            </a:r>
            <a:r>
              <a:rPr lang="en-US" sz="2000" dirty="0">
                <a:solidFill>
                  <a:schemeClr val="tx1"/>
                </a:solidFill>
              </a:rPr>
              <a:t> Ray</a:t>
            </a:r>
          </a:p>
        </p:txBody>
      </p:sp>
    </p:spTree>
    <p:extLst>
      <p:ext uri="{BB962C8B-B14F-4D97-AF65-F5344CB8AC3E}">
        <p14:creationId xmlns:p14="http://schemas.microsoft.com/office/powerpoint/2010/main" val="2730091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645AB80-721F-8F5E-80A7-DADDF3414EE6}"/>
              </a:ext>
            </a:extLst>
          </p:cNvPr>
          <p:cNvSpPr>
            <a:spLocks noGrp="1"/>
          </p:cNvSpPr>
          <p:nvPr>
            <p:ph type="title"/>
          </p:nvPr>
        </p:nvSpPr>
        <p:spPr>
          <a:xfrm>
            <a:off x="1790700" y="805317"/>
            <a:ext cx="8610600" cy="1293028"/>
          </a:xfrm>
        </p:spPr>
        <p:txBody>
          <a:bodyPr>
            <a:normAutofit/>
          </a:bodyPr>
          <a:lstStyle/>
          <a:p>
            <a:pPr algn="ctr"/>
            <a:r>
              <a:rPr lang="en-US" dirty="0"/>
              <a:t>Limitations of the datasets</a:t>
            </a:r>
          </a:p>
        </p:txBody>
      </p:sp>
      <p:graphicFrame>
        <p:nvGraphicFramePr>
          <p:cNvPr id="11" name="Content Placeholder 3">
            <a:extLst>
              <a:ext uri="{FF2B5EF4-FFF2-40B4-BE49-F238E27FC236}">
                <a16:creationId xmlns:a16="http://schemas.microsoft.com/office/drawing/2014/main" id="{A9504E44-0B51-98DA-28E4-4136FDC2CC54}"/>
              </a:ext>
            </a:extLst>
          </p:cNvPr>
          <p:cNvGraphicFramePr>
            <a:graphicFrameLocks noGrp="1"/>
          </p:cNvGraphicFramePr>
          <p:nvPr>
            <p:ph idx="1"/>
            <p:extLst>
              <p:ext uri="{D42A27DB-BD31-4B8C-83A1-F6EECF244321}">
                <p14:modId xmlns:p14="http://schemas.microsoft.com/office/powerpoint/2010/main" val="352935553"/>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383102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4D8B0CA-5BE4-D5C1-722C-8C72EC96EFA8}"/>
              </a:ext>
            </a:extLst>
          </p:cNvPr>
          <p:cNvSpPr>
            <a:spLocks noGrp="1"/>
          </p:cNvSpPr>
          <p:nvPr>
            <p:ph idx="1"/>
          </p:nvPr>
        </p:nvSpPr>
        <p:spPr/>
        <p:txBody>
          <a:bodyPr>
            <a:normAutofit fontScale="70000" lnSpcReduction="20000"/>
          </a:bodyPr>
          <a:lstStyle/>
          <a:p>
            <a:r>
              <a:rPr lang="en-US" sz="2300" dirty="0"/>
              <a:t>The trend for all three metropolitan public transport services was relatively stable from June 2018 to March 2020(Pre-COVID lockdowns). From April 2020 to November 2020, all three metropolitan transport services experienced a significant decline in customers due to COVID-19 restrictions. From June 2021 to November 2021 Metropolitan tram services were affected the most due to significant decline in passengers due to COVID-19 restrictions. From November 2021 to June 2022, all three Metropolitan transport services showed signs of recovery with the number of passengers increasing steadily.</a:t>
            </a:r>
          </a:p>
          <a:p>
            <a:r>
              <a:rPr lang="en-US" sz="2300" dirty="0"/>
              <a:t>The usage of trains in particular has significantly decreased by around 60% between June 2018 and June 2022. The City of Melton, City of Wyndham, and City of Melbourne have experienced the greatest decline.</a:t>
            </a:r>
          </a:p>
          <a:p>
            <a:r>
              <a:rPr lang="en-US" sz="2300" dirty="0"/>
              <a:t>There is an inverse correlation between the number of new COVID cases and the numbers of customers using metropolitan public transport services during COVID lockdowns.</a:t>
            </a:r>
          </a:p>
          <a:p>
            <a:r>
              <a:rPr lang="en-US" sz="2300" dirty="0"/>
              <a:t>Considering the data regarding the total number of passengers during peak hours of train usage, there is strong evidence that the pandemic had a significant impact on those time slots.</a:t>
            </a:r>
          </a:p>
          <a:p>
            <a:r>
              <a:rPr lang="en-US" sz="2300" dirty="0"/>
              <a:t>People are slowly returning to their pre-pandemic mobility patterns and are starting to use public transport again but have remained hesitant.</a:t>
            </a:r>
          </a:p>
          <a:p>
            <a:r>
              <a:rPr lang="en-US" sz="2300" dirty="0"/>
              <a:t>Policymakers should make efforts to improve public transport services, especially in the post-COVID era, to encourage more people to return to using public transport as their preferred mode of transportation.</a:t>
            </a:r>
            <a:endParaRPr lang="en-AU" dirty="0"/>
          </a:p>
        </p:txBody>
      </p:sp>
      <p:sp>
        <p:nvSpPr>
          <p:cNvPr id="6" name="Title 1">
            <a:extLst>
              <a:ext uri="{FF2B5EF4-FFF2-40B4-BE49-F238E27FC236}">
                <a16:creationId xmlns:a16="http://schemas.microsoft.com/office/drawing/2014/main" id="{B93FC90E-F908-B0A1-DC76-2E242479FB97}"/>
              </a:ext>
            </a:extLst>
          </p:cNvPr>
          <p:cNvSpPr txBox="1">
            <a:spLocks/>
          </p:cNvSpPr>
          <p:nvPr/>
        </p:nvSpPr>
        <p:spPr>
          <a:xfrm>
            <a:off x="383456" y="398613"/>
            <a:ext cx="11663025" cy="1293028"/>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sz="3200" dirty="0"/>
              <a:t>What did we discover?</a:t>
            </a:r>
          </a:p>
        </p:txBody>
      </p:sp>
    </p:spTree>
    <p:extLst>
      <p:ext uri="{BB962C8B-B14F-4D97-AF65-F5344CB8AC3E}">
        <p14:creationId xmlns:p14="http://schemas.microsoft.com/office/powerpoint/2010/main" val="10959251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E6040A-7593-5416-0983-9F311011544E}"/>
              </a:ext>
            </a:extLst>
          </p:cNvPr>
          <p:cNvSpPr>
            <a:spLocks noGrp="1"/>
          </p:cNvSpPr>
          <p:nvPr>
            <p:ph type="ctrTitle"/>
          </p:nvPr>
        </p:nvSpPr>
        <p:spPr>
          <a:xfrm>
            <a:off x="3650974" y="2655404"/>
            <a:ext cx="4890052" cy="1109870"/>
          </a:xfrm>
        </p:spPr>
        <p:txBody>
          <a:bodyPr/>
          <a:lstStyle/>
          <a:p>
            <a:r>
              <a:rPr lang="en-US" dirty="0"/>
              <a:t>Thank you!</a:t>
            </a:r>
            <a:endParaRPr lang="en-AU" dirty="0"/>
          </a:p>
        </p:txBody>
      </p:sp>
    </p:spTree>
    <p:extLst>
      <p:ext uri="{BB962C8B-B14F-4D97-AF65-F5344CB8AC3E}">
        <p14:creationId xmlns:p14="http://schemas.microsoft.com/office/powerpoint/2010/main" val="2832545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54140-1335-C2F9-DA3E-DD5C3ABBA2E4}"/>
              </a:ext>
            </a:extLst>
          </p:cNvPr>
          <p:cNvSpPr>
            <a:spLocks noGrp="1"/>
          </p:cNvSpPr>
          <p:nvPr>
            <p:ph type="title"/>
          </p:nvPr>
        </p:nvSpPr>
        <p:spPr>
          <a:xfrm>
            <a:off x="2895600" y="764373"/>
            <a:ext cx="8610600" cy="1293028"/>
          </a:xfrm>
        </p:spPr>
        <p:txBody>
          <a:bodyPr>
            <a:normAutofit/>
          </a:bodyPr>
          <a:lstStyle/>
          <a:p>
            <a:r>
              <a:rPr lang="en-US"/>
              <a:t>Datasets to be used</a:t>
            </a:r>
            <a:endParaRPr lang="en-AU"/>
          </a:p>
        </p:txBody>
      </p:sp>
      <p:graphicFrame>
        <p:nvGraphicFramePr>
          <p:cNvPr id="5" name="Content Placeholder 2">
            <a:extLst>
              <a:ext uri="{FF2B5EF4-FFF2-40B4-BE49-F238E27FC236}">
                <a16:creationId xmlns:a16="http://schemas.microsoft.com/office/drawing/2014/main" id="{1F6E12CA-8771-142F-411C-521D981348E6}"/>
              </a:ext>
            </a:extLst>
          </p:cNvPr>
          <p:cNvGraphicFramePr>
            <a:graphicFrameLocks noGrp="1"/>
          </p:cNvGraphicFramePr>
          <p:nvPr>
            <p:ph idx="1"/>
            <p:extLst>
              <p:ext uri="{D42A27DB-BD31-4B8C-83A1-F6EECF244321}">
                <p14:modId xmlns:p14="http://schemas.microsoft.com/office/powerpoint/2010/main" val="269095229"/>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228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CFD580F5-E7BF-4C1D-BEFD-4A4601EBA8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23" name="Picture 22">
            <a:extLst>
              <a:ext uri="{FF2B5EF4-FFF2-40B4-BE49-F238E27FC236}">
                <a16:creationId xmlns:a16="http://schemas.microsoft.com/office/drawing/2014/main" id="{F0F06750-78FE-4472-8DA5-14CF3336F8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pic>
        <p:nvPicPr>
          <p:cNvPr id="8" name="Picture 7" descr="Interior of empty bus">
            <a:extLst>
              <a:ext uri="{FF2B5EF4-FFF2-40B4-BE49-F238E27FC236}">
                <a16:creationId xmlns:a16="http://schemas.microsoft.com/office/drawing/2014/main" id="{4CB0DDAC-638C-91D7-99D8-6DCE7C5E953B}"/>
              </a:ext>
            </a:extLst>
          </p:cNvPr>
          <p:cNvPicPr>
            <a:picLocks noChangeAspect="1"/>
          </p:cNvPicPr>
          <p:nvPr/>
        </p:nvPicPr>
        <p:blipFill rotWithShape="1">
          <a:blip r:embed="rId4">
            <a:alphaModFix amt="4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B4624994-688C-F748-D0F3-7FECD289757C}"/>
              </a:ext>
            </a:extLst>
          </p:cNvPr>
          <p:cNvSpPr>
            <a:spLocks noGrp="1"/>
          </p:cNvSpPr>
          <p:nvPr>
            <p:ph type="title"/>
          </p:nvPr>
        </p:nvSpPr>
        <p:spPr>
          <a:xfrm>
            <a:off x="1371600" y="2237173"/>
            <a:ext cx="9448800" cy="2602062"/>
          </a:xfrm>
        </p:spPr>
        <p:txBody>
          <a:bodyPr vert="horz" lIns="91440" tIns="45720" rIns="91440" bIns="45720" rtlCol="0" anchor="b">
            <a:normAutofit/>
          </a:bodyPr>
          <a:lstStyle/>
          <a:p>
            <a:pPr algn="l"/>
            <a:r>
              <a:rPr lang="en-US" sz="4200"/>
              <a:t>How has each of the different modes of public transport increased or decreased in usage in light of the pandemic?</a:t>
            </a:r>
          </a:p>
        </p:txBody>
      </p:sp>
      <p:sp>
        <p:nvSpPr>
          <p:cNvPr id="6" name="Text Placeholder 5">
            <a:extLst>
              <a:ext uri="{FF2B5EF4-FFF2-40B4-BE49-F238E27FC236}">
                <a16:creationId xmlns:a16="http://schemas.microsoft.com/office/drawing/2014/main" id="{27762D15-7A36-2692-11AF-DE2EA0955EFC}"/>
              </a:ext>
            </a:extLst>
          </p:cNvPr>
          <p:cNvSpPr>
            <a:spLocks noGrp="1"/>
          </p:cNvSpPr>
          <p:nvPr>
            <p:ph type="body" idx="1"/>
          </p:nvPr>
        </p:nvSpPr>
        <p:spPr>
          <a:xfrm>
            <a:off x="1371600" y="4842935"/>
            <a:ext cx="9448800" cy="685800"/>
          </a:xfrm>
        </p:spPr>
        <p:txBody>
          <a:bodyPr vert="horz" lIns="91440" tIns="45720" rIns="91440" bIns="45720" rtlCol="0">
            <a:normAutofit/>
          </a:bodyPr>
          <a:lstStyle/>
          <a:p>
            <a:pPr algn="l"/>
            <a:r>
              <a:rPr lang="en-US" sz="2000">
                <a:solidFill>
                  <a:schemeClr val="tx1"/>
                </a:solidFill>
              </a:rPr>
              <a:t>Presented by Henry Leighton</a:t>
            </a:r>
          </a:p>
        </p:txBody>
      </p:sp>
    </p:spTree>
    <p:extLst>
      <p:ext uri="{BB962C8B-B14F-4D97-AF65-F5344CB8AC3E}">
        <p14:creationId xmlns:p14="http://schemas.microsoft.com/office/powerpoint/2010/main" val="1772732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Histogram&#10;&#10;Description automatically generated">
            <a:extLst>
              <a:ext uri="{FF2B5EF4-FFF2-40B4-BE49-F238E27FC236}">
                <a16:creationId xmlns:a16="http://schemas.microsoft.com/office/drawing/2014/main" id="{F4EE8BE2-C955-7F29-FFF7-7AA47FADFF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6415" y="395909"/>
            <a:ext cx="10399170" cy="6066182"/>
          </a:xfrm>
        </p:spPr>
      </p:pic>
    </p:spTree>
    <p:extLst>
      <p:ext uri="{BB962C8B-B14F-4D97-AF65-F5344CB8AC3E}">
        <p14:creationId xmlns:p14="http://schemas.microsoft.com/office/powerpoint/2010/main" val="2402680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hart, pie chart&#10;&#10;Description automatically generated">
            <a:extLst>
              <a:ext uri="{FF2B5EF4-FFF2-40B4-BE49-F238E27FC236}">
                <a16:creationId xmlns:a16="http://schemas.microsoft.com/office/drawing/2014/main" id="{A1D5DC29-FDA5-1872-F739-7CBD0CB03D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8963" y="1551521"/>
            <a:ext cx="3754958" cy="3754958"/>
          </a:xfrm>
        </p:spPr>
      </p:pic>
      <p:pic>
        <p:nvPicPr>
          <p:cNvPr id="9" name="Picture 8" descr="Chart, pie chart&#10;&#10;Description automatically generated">
            <a:extLst>
              <a:ext uri="{FF2B5EF4-FFF2-40B4-BE49-F238E27FC236}">
                <a16:creationId xmlns:a16="http://schemas.microsoft.com/office/drawing/2014/main" id="{516A1C10-4CBC-E824-628A-FB3340A999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521" y="1551521"/>
            <a:ext cx="3754958" cy="3754958"/>
          </a:xfrm>
          <a:prstGeom prst="rect">
            <a:avLst/>
          </a:prstGeom>
        </p:spPr>
      </p:pic>
      <p:pic>
        <p:nvPicPr>
          <p:cNvPr id="11" name="Picture 10" descr="Chart, pie chart&#10;&#10;Description automatically generated">
            <a:extLst>
              <a:ext uri="{FF2B5EF4-FFF2-40B4-BE49-F238E27FC236}">
                <a16:creationId xmlns:a16="http://schemas.microsoft.com/office/drawing/2014/main" id="{D1364EE3-B33A-102C-614D-767E8BCFFE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8080" y="1551522"/>
            <a:ext cx="3754957" cy="3754957"/>
          </a:xfrm>
          <a:prstGeom prst="rect">
            <a:avLst/>
          </a:prstGeom>
        </p:spPr>
      </p:pic>
    </p:spTree>
    <p:extLst>
      <p:ext uri="{BB962C8B-B14F-4D97-AF65-F5344CB8AC3E}">
        <p14:creationId xmlns:p14="http://schemas.microsoft.com/office/powerpoint/2010/main" val="761767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8D1EBF-734C-BC62-AAB5-3F3336215A8B}"/>
              </a:ext>
            </a:extLst>
          </p:cNvPr>
          <p:cNvPicPr>
            <a:picLocks noChangeAspect="1"/>
          </p:cNvPicPr>
          <p:nvPr/>
        </p:nvPicPr>
        <p:blipFill rotWithShape="1">
          <a:blip r:embed="rId2"/>
          <a:srcRect b="50306"/>
          <a:stretch/>
        </p:blipFill>
        <p:spPr>
          <a:xfrm>
            <a:off x="383456" y="2782486"/>
            <a:ext cx="11555057" cy="1293028"/>
          </a:xfrm>
          <a:prstGeom prst="rect">
            <a:avLst/>
          </a:prstGeom>
        </p:spPr>
      </p:pic>
      <p:sp>
        <p:nvSpPr>
          <p:cNvPr id="6" name="Title 1">
            <a:extLst>
              <a:ext uri="{FF2B5EF4-FFF2-40B4-BE49-F238E27FC236}">
                <a16:creationId xmlns:a16="http://schemas.microsoft.com/office/drawing/2014/main" id="{8BD6DE16-6B48-E84C-86E6-EAFFC499646D}"/>
              </a:ext>
            </a:extLst>
          </p:cNvPr>
          <p:cNvSpPr txBox="1">
            <a:spLocks/>
          </p:cNvSpPr>
          <p:nvPr/>
        </p:nvSpPr>
        <p:spPr>
          <a:xfrm>
            <a:off x="383456" y="398613"/>
            <a:ext cx="11663025" cy="1293028"/>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sz="3200" dirty="0"/>
              <a:t>Hypothesis testing</a:t>
            </a:r>
          </a:p>
        </p:txBody>
      </p:sp>
    </p:spTree>
    <p:extLst>
      <p:ext uri="{BB962C8B-B14F-4D97-AF65-F5344CB8AC3E}">
        <p14:creationId xmlns:p14="http://schemas.microsoft.com/office/powerpoint/2010/main" val="2193005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72AB3CF-905B-80AD-E67D-0E0334475FED}"/>
              </a:ext>
            </a:extLst>
          </p:cNvPr>
          <p:cNvPicPr>
            <a:picLocks noGrp="1" noChangeAspect="1"/>
          </p:cNvPicPr>
          <p:nvPr>
            <p:ph idx="1"/>
          </p:nvPr>
        </p:nvPicPr>
        <p:blipFill>
          <a:blip r:embed="rId2"/>
          <a:stretch>
            <a:fillRect/>
          </a:stretch>
        </p:blipFill>
        <p:spPr>
          <a:xfrm>
            <a:off x="1842196" y="1463503"/>
            <a:ext cx="8507607" cy="5107092"/>
          </a:xfrm>
        </p:spPr>
      </p:pic>
      <p:sp>
        <p:nvSpPr>
          <p:cNvPr id="5" name="Title 1">
            <a:extLst>
              <a:ext uri="{FF2B5EF4-FFF2-40B4-BE49-F238E27FC236}">
                <a16:creationId xmlns:a16="http://schemas.microsoft.com/office/drawing/2014/main" id="{7DEEBF1D-953F-6A1C-30C3-87100237AE08}"/>
              </a:ext>
            </a:extLst>
          </p:cNvPr>
          <p:cNvSpPr>
            <a:spLocks noGrp="1"/>
          </p:cNvSpPr>
          <p:nvPr>
            <p:ph type="title"/>
          </p:nvPr>
        </p:nvSpPr>
        <p:spPr>
          <a:xfrm>
            <a:off x="383456" y="398613"/>
            <a:ext cx="11663025" cy="1293028"/>
          </a:xfrm>
        </p:spPr>
        <p:txBody>
          <a:bodyPr>
            <a:noAutofit/>
          </a:bodyPr>
          <a:lstStyle/>
          <a:p>
            <a:pPr algn="ctr"/>
            <a:r>
              <a:rPr lang="en-US" sz="3200" dirty="0"/>
              <a:t>Independent t-tests</a:t>
            </a:r>
          </a:p>
        </p:txBody>
      </p:sp>
      <p:sp>
        <p:nvSpPr>
          <p:cNvPr id="2" name="Rectangle 1">
            <a:extLst>
              <a:ext uri="{FF2B5EF4-FFF2-40B4-BE49-F238E27FC236}">
                <a16:creationId xmlns:a16="http://schemas.microsoft.com/office/drawing/2014/main" id="{D6518751-838A-9A6D-FF26-E7AAC0098DB7}"/>
              </a:ext>
            </a:extLst>
          </p:cNvPr>
          <p:cNvSpPr/>
          <p:nvPr/>
        </p:nvSpPr>
        <p:spPr>
          <a:xfrm>
            <a:off x="7399090" y="2751589"/>
            <a:ext cx="2835479" cy="276837"/>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Rectangle 2">
            <a:extLst>
              <a:ext uri="{FF2B5EF4-FFF2-40B4-BE49-F238E27FC236}">
                <a16:creationId xmlns:a16="http://schemas.microsoft.com/office/drawing/2014/main" id="{0A333597-2EC3-76B3-6737-17592DB69C80}"/>
              </a:ext>
            </a:extLst>
          </p:cNvPr>
          <p:cNvSpPr/>
          <p:nvPr/>
        </p:nvSpPr>
        <p:spPr>
          <a:xfrm>
            <a:off x="7399089" y="4497506"/>
            <a:ext cx="2835479" cy="276837"/>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3">
            <a:extLst>
              <a:ext uri="{FF2B5EF4-FFF2-40B4-BE49-F238E27FC236}">
                <a16:creationId xmlns:a16="http://schemas.microsoft.com/office/drawing/2014/main" id="{C97660AF-409A-AE43-3692-08666350077F}"/>
              </a:ext>
            </a:extLst>
          </p:cNvPr>
          <p:cNvSpPr/>
          <p:nvPr/>
        </p:nvSpPr>
        <p:spPr>
          <a:xfrm>
            <a:off x="7316598" y="6216106"/>
            <a:ext cx="2917970" cy="276837"/>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050972634"/>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TM04033937[[fn=Vapor Trail]]</Template>
  <TotalTime>680</TotalTime>
  <Words>1307</Words>
  <Application>Microsoft Office PowerPoint</Application>
  <PresentationFormat>Widescreen</PresentationFormat>
  <Paragraphs>63</Paragraphs>
  <Slides>36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36</vt:i4>
      </vt:variant>
    </vt:vector>
  </HeadingPairs>
  <TitlesOfParts>
    <vt:vector size="39" baseType="lpstr">
      <vt:lpstr>Arial</vt:lpstr>
      <vt:lpstr>Century Gothic</vt:lpstr>
      <vt:lpstr>Vapor Trail</vt:lpstr>
      <vt:lpstr>Exploring Mobility Patterns in Metropolitan Melbourne (June 2018-June 2022)</vt:lpstr>
      <vt:lpstr>Project Description</vt:lpstr>
      <vt:lpstr>Our Questions</vt:lpstr>
      <vt:lpstr>Datasets to be used</vt:lpstr>
      <vt:lpstr>How has each of the different modes of public transport increased or decreased in usage in light of the pandemic?</vt:lpstr>
      <vt:lpstr>PowerPoint Presentation</vt:lpstr>
      <vt:lpstr>PowerPoint Presentation</vt:lpstr>
      <vt:lpstr>PowerPoint Presentation</vt:lpstr>
      <vt:lpstr>Independent t-tests</vt:lpstr>
      <vt:lpstr>Conclusions</vt:lpstr>
      <vt:lpstr>Which municipality saw the greatest change in train usage, and which station saw the greatest change in the City of Melbourne? </vt:lpstr>
      <vt:lpstr>PowerPoint Presentation</vt:lpstr>
      <vt:lpstr>PowerPoint Presentation</vt:lpstr>
      <vt:lpstr>PowerPoint Presentation</vt:lpstr>
      <vt:lpstr>PowerPoint Presentation</vt:lpstr>
      <vt:lpstr>PowerPoint Presentation</vt:lpstr>
      <vt:lpstr>Did the pandemic affect the peak hours of train usage in Metropolitan Melbourne?</vt:lpstr>
      <vt:lpstr>PowerPoint Presentation</vt:lpstr>
      <vt:lpstr>PowerPoint Presentation</vt:lpstr>
      <vt:lpstr>PowerPoint Presentation</vt:lpstr>
      <vt:lpstr>PowerPoint Presentation</vt:lpstr>
      <vt:lpstr>How has the volume of pedestrian traffic in Melbourne’s CBD evolved over the time frame?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overall conclusions</vt:lpstr>
      <vt:lpstr>Limitations of the datasets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Mobility Patterns in Metropolitan Melbourne (June 2018-June 2022)</dc:title>
  <dc:creator>Henry Leighton</dc:creator>
  <cp:lastModifiedBy>Henry Leighton</cp:lastModifiedBy>
  <cp:revision>28</cp:revision>
  <dcterms:created xsi:type="dcterms:W3CDTF">2023-04-11T09:51:41Z</dcterms:created>
  <dcterms:modified xsi:type="dcterms:W3CDTF">2023-04-17T11:37:57Z</dcterms:modified>
</cp:coreProperties>
</file>